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8" r:id="rId3"/>
    <p:sldId id="275" r:id="rId4"/>
    <p:sldId id="259" r:id="rId5"/>
    <p:sldId id="277" r:id="rId6"/>
    <p:sldId id="273" r:id="rId7"/>
    <p:sldId id="261" r:id="rId8"/>
    <p:sldId id="264" r:id="rId9"/>
    <p:sldId id="265" r:id="rId10"/>
    <p:sldId id="266" r:id="rId11"/>
    <p:sldId id="271" r:id="rId12"/>
    <p:sldId id="267" r:id="rId13"/>
    <p:sldId id="269" r:id="rId14"/>
    <p:sldId id="276" r:id="rId15"/>
    <p:sldId id="270" r:id="rId16"/>
  </p:sldIdLst>
  <p:sldSz cx="13004800" cy="9753600"/>
  <p:notesSz cx="6858000" cy="9144000"/>
  <p:defaultTextStyle>
    <a:lvl1pPr algn="ctr" defTabSz="584200">
      <a:defRPr sz="3800">
        <a:solidFill>
          <a:srgbClr val="EEEEEE"/>
        </a:solidFill>
        <a:latin typeface="Helvetica Neue Bold Condensed"/>
        <a:ea typeface="Helvetica Neue Bold Condensed"/>
        <a:cs typeface="Helvetica Neue Bold Condensed"/>
        <a:sym typeface="Helvetica Neue Bold Condensed"/>
      </a:defRPr>
    </a:lvl1pPr>
    <a:lvl2pPr indent="228600" algn="ctr" defTabSz="584200">
      <a:defRPr sz="3800">
        <a:solidFill>
          <a:srgbClr val="EEEEEE"/>
        </a:solidFill>
        <a:latin typeface="Helvetica Neue Bold Condensed"/>
        <a:ea typeface="Helvetica Neue Bold Condensed"/>
        <a:cs typeface="Helvetica Neue Bold Condensed"/>
        <a:sym typeface="Helvetica Neue Bold Condensed"/>
      </a:defRPr>
    </a:lvl2pPr>
    <a:lvl3pPr indent="457200" algn="ctr" defTabSz="584200">
      <a:defRPr sz="3800">
        <a:solidFill>
          <a:srgbClr val="EEEEEE"/>
        </a:solidFill>
        <a:latin typeface="Helvetica Neue Bold Condensed"/>
        <a:ea typeface="Helvetica Neue Bold Condensed"/>
        <a:cs typeface="Helvetica Neue Bold Condensed"/>
        <a:sym typeface="Helvetica Neue Bold Condensed"/>
      </a:defRPr>
    </a:lvl3pPr>
    <a:lvl4pPr indent="685800" algn="ctr" defTabSz="584200">
      <a:defRPr sz="3800">
        <a:solidFill>
          <a:srgbClr val="EEEEEE"/>
        </a:solidFill>
        <a:latin typeface="Helvetica Neue Bold Condensed"/>
        <a:ea typeface="Helvetica Neue Bold Condensed"/>
        <a:cs typeface="Helvetica Neue Bold Condensed"/>
        <a:sym typeface="Helvetica Neue Bold Condensed"/>
      </a:defRPr>
    </a:lvl4pPr>
    <a:lvl5pPr indent="914400" algn="ctr" defTabSz="584200">
      <a:defRPr sz="3800">
        <a:solidFill>
          <a:srgbClr val="EEEEEE"/>
        </a:solidFill>
        <a:latin typeface="Helvetica Neue Bold Condensed"/>
        <a:ea typeface="Helvetica Neue Bold Condensed"/>
        <a:cs typeface="Helvetica Neue Bold Condensed"/>
        <a:sym typeface="Helvetica Neue Bold Condensed"/>
      </a:defRPr>
    </a:lvl5pPr>
    <a:lvl6pPr indent="1143000" algn="ctr" defTabSz="584200">
      <a:defRPr sz="3800">
        <a:solidFill>
          <a:srgbClr val="EEEEEE"/>
        </a:solidFill>
        <a:latin typeface="Helvetica Neue Bold Condensed"/>
        <a:ea typeface="Helvetica Neue Bold Condensed"/>
        <a:cs typeface="Helvetica Neue Bold Condensed"/>
        <a:sym typeface="Helvetica Neue Bold Condensed"/>
      </a:defRPr>
    </a:lvl6pPr>
    <a:lvl7pPr indent="1371600" algn="ctr" defTabSz="584200">
      <a:defRPr sz="3800">
        <a:solidFill>
          <a:srgbClr val="EEEEEE"/>
        </a:solidFill>
        <a:latin typeface="Helvetica Neue Bold Condensed"/>
        <a:ea typeface="Helvetica Neue Bold Condensed"/>
        <a:cs typeface="Helvetica Neue Bold Condensed"/>
        <a:sym typeface="Helvetica Neue Bold Condensed"/>
      </a:defRPr>
    </a:lvl7pPr>
    <a:lvl8pPr indent="1600200" algn="ctr" defTabSz="584200">
      <a:defRPr sz="3800">
        <a:solidFill>
          <a:srgbClr val="EEEEEE"/>
        </a:solidFill>
        <a:latin typeface="Helvetica Neue Bold Condensed"/>
        <a:ea typeface="Helvetica Neue Bold Condensed"/>
        <a:cs typeface="Helvetica Neue Bold Condensed"/>
        <a:sym typeface="Helvetica Neue Bold Condensed"/>
      </a:defRPr>
    </a:lvl8pPr>
    <a:lvl9pPr indent="1828800" algn="ctr" defTabSz="584200">
      <a:defRPr sz="3800">
        <a:solidFill>
          <a:srgbClr val="EEEEEE"/>
        </a:solidFill>
        <a:latin typeface="Helvetica Neue Bold Condensed"/>
        <a:ea typeface="Helvetica Neue Bold Condensed"/>
        <a:cs typeface="Helvetica Neue Bold Condensed"/>
        <a:sym typeface="Helvetica Neue Bold Condensed"/>
      </a:defRPr>
    </a:lvl9pPr>
  </p:defaultTextStyle>
  <p:extLst>
    <p:ext uri="{521415D9-36F7-43E2-AB2F-B90AF26B5E84}">
      <p14:sectionLst xmlns:p14="http://schemas.microsoft.com/office/powerpoint/2010/main">
        <p14:section name="Default Section" id="{C8641D3B-E546-4DC4-9D41-84C847428284}">
          <p14:sldIdLst>
            <p14:sldId id="256"/>
            <p14:sldId id="258"/>
            <p14:sldId id="275"/>
            <p14:sldId id="259"/>
            <p14:sldId id="277"/>
            <p14:sldId id="273"/>
            <p14:sldId id="261"/>
            <p14:sldId id="264"/>
            <p14:sldId id="265"/>
            <p14:sldId id="266"/>
            <p14:sldId id="271"/>
            <p14:sldId id="267"/>
            <p14:sldId id="269"/>
            <p14:sldId id="276"/>
            <p14:sldId id="270"/>
          </p14:sldIdLst>
        </p14:section>
      </p14:sectionLst>
    </p:ex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8C5B51-1A77-4308-A202-B092CFBB13ED}" v="55" dt="2019-08-18T18:23:18.172"/>
  </p1510:revLst>
</p1510:revInfo>
</file>

<file path=ppt/tableStyles.xml><?xml version="1.0" encoding="utf-8"?>
<a:tblStyleLst xmlns:a="http://schemas.openxmlformats.org/drawingml/2006/main" def="{5940675A-B579-460E-94D1-54222C63F5DA}">
  <a:tblStyle styleId="{4C3C2611-4C71-4FC5-86AE-919BDF0F9419}"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4D7"/>
          </a:solidFill>
        </a:fill>
      </a:tcStyle>
    </a:wholeTbl>
    <a:band2H>
      <a:tcTxStyle/>
      <a:tcStyle>
        <a:tcBdr/>
        <a:fill>
          <a:solidFill>
            <a:srgbClr val="DDDBCF"/>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25400" cap="flat">
              <a:solidFill>
                <a:srgbClr val="AC9C88"/>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25400" cap="flat">
              <a:solidFill>
                <a:srgbClr val="878889"/>
              </a:solidFill>
              <a:prstDash val="solid"/>
              <a:miter lim="400000"/>
            </a:ln>
          </a:top>
          <a:bottom>
            <a:ln w="12700" cap="flat">
              <a:noFill/>
              <a:miter lim="400000"/>
            </a:ln>
          </a:bottom>
          <a:insideH>
            <a:ln w="12700" cap="flat">
              <a:solidFill>
                <a:srgbClr val="878889"/>
              </a:solidFill>
              <a:prstDash val="solid"/>
              <a:miter lim="400000"/>
            </a:ln>
          </a:insideH>
          <a:insideV>
            <a:ln w="12700" cap="flat">
              <a:noFill/>
              <a:miter lim="400000"/>
            </a:ln>
          </a:insideV>
        </a:tcBdr>
        <a:fill>
          <a:solidFill>
            <a:srgbClr val="BDBDBD"/>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8F2817"/>
              </a:solidFill>
              <a:prstDash val="solid"/>
              <a:miter lim="400000"/>
            </a:ln>
          </a:bottom>
          <a:insideH>
            <a:ln w="12700" cap="flat">
              <a:solidFill>
                <a:srgbClr val="8F2817"/>
              </a:solidFill>
              <a:prstDash val="solid"/>
              <a:miter lim="400000"/>
            </a:ln>
          </a:insideH>
          <a:insideV>
            <a:ln w="12700" cap="flat">
              <a:noFill/>
              <a:miter lim="400000"/>
            </a:ln>
          </a:insideV>
        </a:tcBdr>
        <a:fill>
          <a:solidFill>
            <a:srgbClr val="B8341D"/>
          </a:solidFill>
        </a:fill>
      </a:tcStyle>
    </a:firstRow>
  </a:tblStyle>
  <a:tblStyle styleId="{C7B018BB-80A7-4F77-B60F-C8B233D01FF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solidFill>
                <a:srgbClr val="5F5857"/>
              </a:solidFill>
              <a:prstDash val="solid"/>
              <a:miter lim="400000"/>
            </a:ln>
          </a:left>
          <a:right>
            <a:ln w="25400" cap="flat">
              <a:solidFill>
                <a:srgbClr val="AC9C88"/>
              </a:solidFill>
              <a:prstDash val="solid"/>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5F5857"/>
              </a:solidFill>
              <a:prstDash val="solid"/>
              <a:miter lim="400000"/>
            </a:ln>
          </a:bottom>
          <a:insideH>
            <a:ln w="12700" cap="flat">
              <a:solidFill>
                <a:srgbClr val="972318"/>
              </a:solidFill>
              <a:prstDash val="solid"/>
              <a:miter lim="400000"/>
            </a:ln>
          </a:insideH>
          <a:insideV>
            <a:ln w="12700" cap="flat">
              <a:noFill/>
              <a:miter lim="400000"/>
            </a:ln>
          </a:insideV>
        </a:tcBdr>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noFill/>
              <a:miter lim="400000"/>
            </a:ln>
          </a:bottom>
          <a:insideH>
            <a:ln w="12700" cap="flat">
              <a:solidFill>
                <a:srgbClr val="B14019"/>
              </a:solidFill>
              <a:prstDash val="solid"/>
              <a:miter lim="400000"/>
            </a:ln>
          </a:insideH>
          <a:insideV>
            <a:ln w="12700" cap="flat">
              <a:noFill/>
              <a:miter lim="400000"/>
            </a:ln>
          </a:insideV>
        </a:tcBdr>
      </a:tcStyle>
    </a:firstRow>
  </a:tblStyle>
  <a:tblStyle styleId="{EEE7283C-3CF3-47DC-8721-378D4A62B22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29124"/>
              </a:solidFill>
              <a:prstDash val="solid"/>
              <a:miter lim="400000"/>
            </a:ln>
          </a:insideH>
          <a:insideV>
            <a:ln w="12700" cap="flat">
              <a:noFill/>
              <a:miter lim="400000"/>
            </a:ln>
          </a:insideV>
        </a:tcBdr>
        <a:fill>
          <a:solidFill>
            <a:srgbClr val="E4AA2A"/>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AAAAA"/>
              </a:solidFill>
              <a:prstDash val="solid"/>
              <a:miter lim="400000"/>
            </a:ln>
          </a:insideH>
          <a:insideV>
            <a:ln w="12700" cap="flat">
              <a:noFill/>
              <a:miter lim="400000"/>
            </a:ln>
          </a:insideV>
        </a:tcBdr>
        <a:fill>
          <a:solidFill>
            <a:srgbClr val="858585"/>
          </a:solidFill>
        </a:fill>
      </a:tcStyle>
    </a:firstRow>
  </a:tblStyle>
  <a:tblStyle styleId="{CF821DB8-F4EB-4A41-A1BA-3FCAFE7338EE}" styleName="">
    <a:tblBg/>
    <a:wholeTb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797979">
                  <a:alpha val="38000"/>
                </a:srgbClr>
              </a:solidFill>
              <a:prstDash val="solid"/>
              <a:miter lim="400000"/>
            </a:ln>
          </a:top>
          <a:bottom>
            <a:ln w="12700" cap="flat">
              <a:solidFill>
                <a:srgbClr val="797979">
                  <a:alpha val="38000"/>
                </a:srgbClr>
              </a:solidFill>
              <a:prstDash val="solid"/>
              <a:miter lim="400000"/>
            </a:ln>
          </a:bottom>
          <a:insideH>
            <a:ln w="12700" cap="flat">
              <a:solidFill>
                <a:srgbClr val="797979">
                  <a:alpha val="38000"/>
                </a:srgbClr>
              </a:solidFill>
              <a:prstDash val="solid"/>
              <a:miter lim="400000"/>
            </a:ln>
          </a:insideH>
          <a:insideV>
            <a:ln w="12700" cap="flat">
              <a:noFill/>
              <a:miter lim="400000"/>
            </a:ln>
          </a:insideV>
        </a:tcBdr>
        <a:fill>
          <a:noFill/>
        </a:fill>
      </a:tcStyle>
    </a:wholeTbl>
    <a:band2H>
      <a:tcTxStyle/>
      <a:tcStyle>
        <a:tcBdr/>
        <a:fill>
          <a:solidFill>
            <a:srgbClr val="86B5C3">
              <a:alpha val="14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86B5C3">
                  <a:alpha val="75000"/>
                </a:srgbClr>
              </a:solidFill>
              <a:prstDash val="solid"/>
              <a:miter lim="400000"/>
            </a:ln>
          </a:top>
          <a:bottom>
            <a:ln w="12700" cap="flat">
              <a:solidFill>
                <a:srgbClr val="86B5C3">
                  <a:alpha val="75000"/>
                </a:srgbClr>
              </a:solidFill>
              <a:prstDash val="solid"/>
              <a:miter lim="400000"/>
            </a:ln>
          </a:bottom>
          <a:insideH>
            <a:ln w="12700" cap="flat">
              <a:solidFill>
                <a:srgbClr val="86B5C3">
                  <a:alpha val="75000"/>
                </a:srgbClr>
              </a:solidFill>
              <a:prstDash val="solid"/>
              <a:miter lim="400000"/>
            </a:ln>
          </a:insideH>
          <a:insideV>
            <a:ln w="12700" cap="flat">
              <a:noFill/>
              <a:miter lim="400000"/>
            </a:ln>
          </a:insideV>
        </a:tcBdr>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tcStyle>
    </a:firstRow>
  </a:tblStyle>
  <a:tblStyle styleId="{33BA23B1-9221-436E-865A-0063620EA4FD}"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9F9F9F"/>
              </a:solidFill>
              <a:prstDash val="solid"/>
              <a:miter lim="400000"/>
            </a:ln>
          </a:left>
          <a:right>
            <a:ln w="12700" cap="flat">
              <a:solidFill>
                <a:srgbClr val="9F9F9F"/>
              </a:solidFill>
              <a:prstDash val="solid"/>
              <a:miter lim="400000"/>
            </a:ln>
          </a:right>
          <a:top>
            <a:ln w="12700" cap="flat">
              <a:solidFill>
                <a:srgbClr val="9F9F9F"/>
              </a:solidFill>
              <a:prstDash val="solid"/>
              <a:miter lim="400000"/>
            </a:ln>
          </a:top>
          <a:bottom>
            <a:ln w="12700" cap="flat">
              <a:solidFill>
                <a:srgbClr val="9F9F9F"/>
              </a:solidFill>
              <a:prstDash val="solid"/>
              <a:miter lim="400000"/>
            </a:ln>
          </a:bottom>
          <a:insideH>
            <a:ln w="12700" cap="flat">
              <a:solidFill>
                <a:srgbClr val="9F9F9F"/>
              </a:solidFill>
              <a:prstDash val="solid"/>
              <a:miter lim="400000"/>
            </a:ln>
          </a:insideH>
          <a:insideV>
            <a:ln w="12700" cap="flat">
              <a:solidFill>
                <a:srgbClr val="9F9F9F"/>
              </a:solidFill>
              <a:prstDash val="solid"/>
              <a:miter lim="400000"/>
            </a:ln>
          </a:insideV>
        </a:tcBdr>
        <a:fill>
          <a:noFill/>
        </a:fill>
      </a:tcStyle>
    </a:wholeTbl>
    <a:band2H>
      <a:tcTxStyle/>
      <a:tcStyle>
        <a:tcBdr/>
        <a:fill>
          <a:solidFill>
            <a:srgbClr val="797979">
              <a:alpha val="38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ABABA"/>
          </a:solid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firstRow>
  </a:tblStyle>
  <a:tblStyle styleId="{2708684C-4D16-4618-839F-0558EEFCDFE6}"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wholeTbl>
    <a:band2H>
      <a:tcTxStyle/>
      <a:tcStyle>
        <a:tcBdr/>
        <a:fill>
          <a:solidFill>
            <a:srgbClr val="797979">
              <a:alpha val="25000"/>
            </a:srgbClr>
          </a:solidFill>
        </a:fill>
      </a:tcStyle>
    </a:band2H>
    <a:firstCo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25400" cap="flat">
              <a:solidFill>
                <a:srgbClr val="FFFFFF"/>
              </a:solidFill>
              <a:prstDash val="solid"/>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varScale="1">
        <p:scale>
          <a:sx n="44" d="100"/>
          <a:sy n="44" d="100"/>
        </p:scale>
        <p:origin x="1388" y="52"/>
      </p:cViewPr>
      <p:guideLst>
        <p:guide orient="horz" pos="3072"/>
        <p:guide pos="4096"/>
      </p:guideLst>
    </p:cSldViewPr>
  </p:slideViewPr>
  <p:notesTextViewPr>
    <p:cViewPr>
      <p:scale>
        <a:sx n="1" d="1"/>
        <a:sy n="1" d="1"/>
      </p:scale>
      <p:origin x="0" y="0"/>
    </p:cViewPr>
  </p:notesTextViewPr>
  <p:notesViewPr>
    <p:cSldViewPr>
      <p:cViewPr varScale="1">
        <p:scale>
          <a:sx n="83" d="100"/>
          <a:sy n="83" d="100"/>
        </p:scale>
        <p:origin x="-382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38" name="Shape 3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545653504"/>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7765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noRot="1" noChangeAspect="1"/>
          </p:cNvSpPr>
          <p:nvPr>
            <p:ph type="sldImg"/>
          </p:nvPr>
        </p:nvSpPr>
        <p:spPr>
          <a:prstGeom prst="rect">
            <a:avLst/>
          </a:prstGeom>
        </p:spPr>
        <p:txBody>
          <a:bodyPr/>
          <a:lstStyle/>
          <a:p>
            <a:pPr lvl="0"/>
            <a:endParaRPr dirty="0"/>
          </a:p>
        </p:txBody>
      </p:sp>
      <p:sp>
        <p:nvSpPr>
          <p:cNvPr id="96" name="Shape 96"/>
          <p:cNvSpPr>
            <a:spLocks noGrp="1"/>
          </p:cNvSpPr>
          <p:nvPr>
            <p:ph type="body" sz="quarter" idx="1"/>
          </p:nvPr>
        </p:nvSpPr>
        <p:spPr>
          <a:prstGeom prst="rect">
            <a:avLst/>
          </a:prstGeom>
        </p:spPr>
        <p:txBody>
          <a:bodyPr/>
          <a:lstStyle/>
          <a:p>
            <a:pPr marL="183776" lvl="0" indent="-183776">
              <a:buSzPct val="125000"/>
              <a:buChar char="•"/>
              <a:defRPr sz="1800"/>
            </a:pPr>
            <a:r>
              <a:rPr sz="1200" dirty="0"/>
              <a:t>This timeline of Room Parent activities is for your reference and is an approximation of the duties and due dates. </a:t>
            </a:r>
          </a:p>
          <a:p>
            <a:pPr marL="183776" lvl="0" indent="-183776">
              <a:buSzPct val="125000"/>
              <a:buChar char="•"/>
              <a:defRPr sz="1800"/>
            </a:pPr>
            <a:r>
              <a:rPr sz="1200" dirty="0"/>
              <a:t>If an event or task has a specific deadline, more information will be sent out at a later date. </a:t>
            </a:r>
          </a:p>
          <a:p>
            <a:pPr marL="183776" lvl="0" indent="-183776">
              <a:buSzPct val="125000"/>
              <a:buChar char="•"/>
              <a:defRPr sz="1800"/>
            </a:pPr>
            <a:r>
              <a:rPr sz="1200" dirty="0"/>
              <a:t>Also, this list might change in the future, so we’ll keep you posted about that too!</a:t>
            </a:r>
          </a:p>
          <a:p>
            <a:pPr marL="183776" lvl="0" indent="-183776">
              <a:buSzPct val="125000"/>
              <a:buChar char="•"/>
              <a:defRPr sz="1800"/>
            </a:pPr>
            <a:r>
              <a:rPr sz="1200" dirty="0"/>
              <a:t>If teacher birthday falls within school months, the Finance Room Parent is responsible for getting a gift and the Communication Room Parent is responsible for sending out an email to parents telling them a gift was given on behalf of the entire class.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8349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4464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8943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8536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7273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prstGeom prst="rect">
            <a:avLst/>
          </a:prstGeom>
        </p:spPr>
        <p:txBody>
          <a:bodyPr/>
          <a:lstStyle/>
          <a:p>
            <a:pPr lvl="0"/>
            <a:endParaRPr dirty="0"/>
          </a:p>
        </p:txBody>
      </p:sp>
      <p:sp>
        <p:nvSpPr>
          <p:cNvPr id="56" name="Shape 56"/>
          <p:cNvSpPr>
            <a:spLocks noGrp="1"/>
          </p:cNvSpPr>
          <p:nvPr>
            <p:ph type="body" sz="quarter" idx="1"/>
          </p:nvPr>
        </p:nvSpPr>
        <p:spPr>
          <a:prstGeom prst="rect">
            <a:avLst/>
          </a:prstGeom>
        </p:spPr>
        <p:txBody>
          <a:bodyPr/>
          <a:lstStyle/>
          <a:p>
            <a:pPr marL="183776" lvl="0" indent="-183776">
              <a:buSzPct val="125000"/>
              <a:buChar char="•"/>
              <a:defRPr sz="1800"/>
            </a:pPr>
            <a:r>
              <a:rPr sz="1200" dirty="0"/>
              <a:t>Create a parent e-mail distribution list ASAP. The beginning of a contact list is included in training packet. If you do not have everyone’s contact information on the attached sheets, ask again at Curriculum Night for parents to give you their contact information. Your teacher may be able to help you with missing information.</a:t>
            </a:r>
          </a:p>
          <a:p>
            <a:pPr marL="183776" lvl="0" indent="-183776">
              <a:buSzPct val="125000"/>
              <a:buChar char="•"/>
              <a:defRPr sz="1800"/>
            </a:pPr>
            <a:r>
              <a:rPr sz="1200" dirty="0"/>
              <a:t>Directory should have a group or individual photo reference so that the teachers can use it for subs and parents can identify friends/classmates.</a:t>
            </a:r>
          </a:p>
          <a:p>
            <a:pPr marL="183776" lvl="0" indent="-183776">
              <a:buSzPct val="125000"/>
              <a:buChar char="•"/>
              <a:defRPr sz="1800"/>
            </a:pPr>
            <a:r>
              <a:rPr sz="1200" dirty="0"/>
              <a:t>General rule of thumb: e-mails to parents should be short &amp; concise. Spell out clearly what is needed, how they can do it, how long it will take and any deadlines.</a:t>
            </a:r>
          </a:p>
          <a:p>
            <a:pPr marL="183776" lvl="0" indent="-183776">
              <a:buSzPct val="125000"/>
              <a:buChar char="•"/>
              <a:defRPr sz="1800"/>
            </a:pPr>
            <a:r>
              <a:rPr sz="1200" dirty="0"/>
              <a:t> If possible, group multiple pieces of information together in one email so you aren’t bombarding parents with a ton of different emails. We don’t want them to tune you out.</a:t>
            </a:r>
          </a:p>
          <a:p>
            <a:pPr marL="183776" lvl="0" indent="-183776">
              <a:buSzPct val="125000"/>
              <a:buChar char="•"/>
              <a:defRPr sz="1800"/>
            </a:pPr>
            <a:r>
              <a:rPr sz="1200" dirty="0"/>
              <a:t>Reach out to ESOL (English for Speakers of other Languages) families.</a:t>
            </a:r>
          </a:p>
          <a:p>
            <a:pPr marL="183776" lvl="0" indent="-183776">
              <a:buSzPct val="125000"/>
              <a:buChar char="•"/>
              <a:defRPr sz="1800"/>
            </a:pPr>
            <a:r>
              <a:rPr sz="1200" dirty="0"/>
              <a:t>Put a copy of important emails in Friday folders for those parents who do not have an email address.</a:t>
            </a:r>
          </a:p>
          <a:p>
            <a:pPr marL="183776" lvl="0" indent="-183776">
              <a:buSzPct val="125000"/>
              <a:buChar char="•"/>
              <a:defRPr sz="1800"/>
            </a:pPr>
            <a:r>
              <a:rPr lang="en-US" sz="1200" dirty="0"/>
              <a:t>Depending on Reading programs - </a:t>
            </a:r>
            <a:r>
              <a:rPr sz="1200" dirty="0"/>
              <a:t>Coordinate Reader volunteers (1st grade only) and Mystery Reader volunteers (depends on teacher and grade level whether or not they do this).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prstGeom prst="rect">
            <a:avLst/>
          </a:prstGeom>
        </p:spPr>
        <p:txBody>
          <a:bodyPr/>
          <a:lstStyle/>
          <a:p>
            <a:pPr lvl="0"/>
            <a:endParaRPr dirty="0"/>
          </a:p>
        </p:txBody>
      </p:sp>
      <p:sp>
        <p:nvSpPr>
          <p:cNvPr id="56" name="Shape 56"/>
          <p:cNvSpPr>
            <a:spLocks noGrp="1"/>
          </p:cNvSpPr>
          <p:nvPr>
            <p:ph type="body" sz="quarter" idx="1"/>
          </p:nvPr>
        </p:nvSpPr>
        <p:spPr>
          <a:prstGeom prst="rect">
            <a:avLst/>
          </a:prstGeom>
        </p:spPr>
        <p:txBody>
          <a:bodyPr/>
          <a:lstStyle/>
          <a:p>
            <a:pPr marL="183776" lvl="0" indent="-183776">
              <a:buSzPct val="125000"/>
              <a:buChar char="•"/>
              <a:defRPr sz="1800"/>
            </a:pPr>
            <a:r>
              <a:rPr sz="1200" dirty="0"/>
              <a:t>Create a parent e-mail distribution list ASAP. The beginning of a contact list is included in training packet. If you do not have everyone’s contact information on the attached sheets, ask again at Curriculum Night for parents to give you their contact information. Your teacher may be able to help you with missing information.</a:t>
            </a:r>
          </a:p>
          <a:p>
            <a:pPr marL="183776" lvl="0" indent="-183776">
              <a:buSzPct val="125000"/>
              <a:buChar char="•"/>
              <a:defRPr sz="1800"/>
            </a:pPr>
            <a:r>
              <a:rPr sz="1200" dirty="0"/>
              <a:t>Directory should have a group or individual photo reference so that the teachers can use it for subs and parents can identify friends/classmates.</a:t>
            </a:r>
          </a:p>
          <a:p>
            <a:pPr marL="183776" lvl="0" indent="-183776">
              <a:buSzPct val="125000"/>
              <a:buChar char="•"/>
              <a:defRPr sz="1800"/>
            </a:pPr>
            <a:r>
              <a:rPr sz="1200" dirty="0"/>
              <a:t>General rule of thumb: e-mails to parents should be short &amp; concise. Spell out clearly what is needed, how they can do it, how long it will take and any deadlines.</a:t>
            </a:r>
          </a:p>
          <a:p>
            <a:pPr marL="183776" lvl="0" indent="-183776">
              <a:buSzPct val="125000"/>
              <a:buChar char="•"/>
              <a:defRPr sz="1800"/>
            </a:pPr>
            <a:r>
              <a:rPr sz="1200" dirty="0"/>
              <a:t> If possible, group multiple pieces of information together in one email so you aren’t bombarding parents with a ton of different emails. We don’t want them to tune you out.</a:t>
            </a:r>
          </a:p>
          <a:p>
            <a:pPr marL="183776" lvl="0" indent="-183776">
              <a:buSzPct val="125000"/>
              <a:buChar char="•"/>
              <a:defRPr sz="1800"/>
            </a:pPr>
            <a:r>
              <a:rPr sz="1200" dirty="0"/>
              <a:t>Reach out to ESOL (English for Speakers of other Languages) families.</a:t>
            </a:r>
          </a:p>
          <a:p>
            <a:pPr marL="183776" lvl="0" indent="-183776">
              <a:buSzPct val="125000"/>
              <a:buChar char="•"/>
              <a:defRPr sz="1800"/>
            </a:pPr>
            <a:r>
              <a:rPr sz="1200" dirty="0"/>
              <a:t>Put a copy of important emails in Friday folders for those parents who do not have an email address.</a:t>
            </a:r>
          </a:p>
          <a:p>
            <a:pPr marL="183776" lvl="0" indent="-183776">
              <a:buSzPct val="125000"/>
              <a:buChar char="•"/>
              <a:defRPr sz="1800"/>
            </a:pPr>
            <a:r>
              <a:rPr lang="en-US" sz="1200" dirty="0"/>
              <a:t>Depending on Reading programs - </a:t>
            </a:r>
            <a:r>
              <a:rPr sz="1200" dirty="0"/>
              <a:t>Coordinate Reader volunteers (1st grade only) and Mystery Reader volunteers (depends on teacher and grade level whether or not they do this). </a:t>
            </a:r>
          </a:p>
        </p:txBody>
      </p:sp>
    </p:spTree>
    <p:extLst>
      <p:ext uri="{BB962C8B-B14F-4D97-AF65-F5344CB8AC3E}">
        <p14:creationId xmlns:p14="http://schemas.microsoft.com/office/powerpoint/2010/main" val="3773123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prstGeom prst="rect">
            <a:avLst/>
          </a:prstGeom>
        </p:spPr>
        <p:txBody>
          <a:bodyPr/>
          <a:lstStyle/>
          <a:p>
            <a:pPr lvl="0"/>
            <a:endParaRPr dirty="0"/>
          </a:p>
        </p:txBody>
      </p:sp>
      <p:sp>
        <p:nvSpPr>
          <p:cNvPr id="69" name="Shape 69"/>
          <p:cNvSpPr>
            <a:spLocks noGrp="1"/>
          </p:cNvSpPr>
          <p:nvPr>
            <p:ph type="body" sz="quarter" idx="1"/>
          </p:nvPr>
        </p:nvSpPr>
        <p:spPr>
          <a:prstGeom prst="rect">
            <a:avLst/>
          </a:prstGeom>
        </p:spPr>
        <p:txBody>
          <a:bodyPr/>
          <a:lstStyle/>
          <a:p>
            <a:pPr marL="183776" lvl="0" indent="-183776">
              <a:buSzPct val="125000"/>
              <a:buChar char="•"/>
              <a:defRPr sz="1800"/>
            </a:pPr>
            <a:r>
              <a:rPr sz="1200" dirty="0"/>
              <a:t>Creative Room Parent will be responsible for coordinating collection of items for a themed basket and putting the basket together.</a:t>
            </a:r>
          </a:p>
          <a:p>
            <a:pPr marL="183776" lvl="0" indent="-183776">
              <a:buSzPct val="125000"/>
              <a:buChar char="•"/>
              <a:defRPr sz="1800"/>
            </a:pPr>
            <a:r>
              <a:rPr sz="1200" dirty="0"/>
              <a:t>Ask for donations only from your class parents. Refer to </a:t>
            </a:r>
            <a:r>
              <a:rPr sz="1200" b="1" dirty="0"/>
              <a:t>Contribution Form </a:t>
            </a:r>
            <a:r>
              <a:rPr sz="1200" dirty="0"/>
              <a:t> </a:t>
            </a:r>
            <a:r>
              <a:rPr lang="en-US" sz="1200" dirty="0"/>
              <a:t>on weebly site</a:t>
            </a:r>
            <a:r>
              <a:rPr sz="1200" dirty="0"/>
              <a:t>.</a:t>
            </a:r>
          </a:p>
          <a:p>
            <a:pPr marL="183776" lvl="0" indent="-183776">
              <a:buSzPct val="125000"/>
              <a:buChar char="•"/>
              <a:defRPr sz="1800"/>
            </a:pPr>
            <a:r>
              <a:rPr sz="1200" dirty="0"/>
              <a:t>DO NOT SOLICIT LOCAL BUSINESSES. </a:t>
            </a:r>
          </a:p>
          <a:p>
            <a:pPr marL="183776" lvl="0" indent="-183776">
              <a:buSzPct val="125000"/>
              <a:buChar char="•"/>
              <a:defRPr sz="1800"/>
            </a:pPr>
            <a:r>
              <a:rPr sz="1200" dirty="0"/>
              <a:t>Coordinate basket theme with your teacher.</a:t>
            </a:r>
            <a:r>
              <a:rPr sz="1200" b="1" dirty="0"/>
              <a:t> Class Basket Form (I)</a:t>
            </a:r>
            <a:endParaRPr sz="1200" dirty="0"/>
          </a:p>
          <a:p>
            <a:pPr marL="183776" lvl="0" indent="-183776">
              <a:buSzPct val="125000"/>
              <a:buChar char="•"/>
              <a:defRPr sz="1800"/>
            </a:pPr>
            <a:r>
              <a:rPr sz="1200" dirty="0"/>
              <a:t>Finished baskets will be due</a:t>
            </a:r>
            <a:r>
              <a:rPr lang="en-US" sz="1200" dirty="0"/>
              <a:t> in</a:t>
            </a:r>
            <a:r>
              <a:rPr sz="1200" dirty="0"/>
              <a:t> October. More details will be sent out.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noRot="1" noChangeAspect="1"/>
          </p:cNvSpPr>
          <p:nvPr>
            <p:ph type="sldImg"/>
          </p:nvPr>
        </p:nvSpPr>
        <p:spPr>
          <a:prstGeom prst="rect">
            <a:avLst/>
          </a:prstGeom>
        </p:spPr>
        <p:txBody>
          <a:bodyPr/>
          <a:lstStyle/>
          <a:p>
            <a:pPr lvl="0"/>
            <a:endParaRPr dirty="0"/>
          </a:p>
        </p:txBody>
      </p:sp>
      <p:sp>
        <p:nvSpPr>
          <p:cNvPr id="87" name="Shape 87"/>
          <p:cNvSpPr>
            <a:spLocks noGrp="1"/>
          </p:cNvSpPr>
          <p:nvPr>
            <p:ph type="body" sz="quarter" idx="1"/>
          </p:nvPr>
        </p:nvSpPr>
        <p:spPr>
          <a:prstGeom prst="rect">
            <a:avLst/>
          </a:prstGeom>
        </p:spPr>
        <p:txBody>
          <a:bodyPr/>
          <a:lstStyle/>
          <a:p>
            <a:pPr marL="183776" lvl="0" indent="-183776">
              <a:buSzPct val="125000"/>
              <a:buChar char="•"/>
              <a:defRPr sz="1800"/>
            </a:pPr>
            <a:endParaRPr sz="1200" dirty="0"/>
          </a:p>
          <a:p>
            <a:pPr marL="183776" lvl="0" indent="-183776">
              <a:buSzPct val="125000"/>
              <a:buChar char="•"/>
              <a:defRPr sz="1800"/>
            </a:pPr>
            <a:r>
              <a:rPr sz="1200" dirty="0"/>
              <a:t>Box Tops are collected twice per year in September/October and January/February.</a:t>
            </a:r>
          </a:p>
          <a:p>
            <a:pPr marL="183776" lvl="0" indent="-183776">
              <a:buSzPct val="125000"/>
              <a:buChar char="•"/>
              <a:defRPr sz="1800"/>
            </a:pPr>
            <a:r>
              <a:rPr sz="1200" dirty="0"/>
              <a:t>Detailed information about how to collect and submit Box Tops will be given to the Academic Room Parent well in advance of the due date.</a:t>
            </a:r>
          </a:p>
          <a:p>
            <a:pPr marL="183776" lvl="0" indent="-183776">
              <a:buSzPct val="125000"/>
              <a:buChar char="•"/>
              <a:defRPr sz="1800"/>
            </a:pPr>
            <a:r>
              <a:rPr sz="1200" dirty="0"/>
              <a:t>If your Box Tops are not submitted correctly, they will be returned to the Academic Room Parent for the opportunity for the submission to be corrected and resubmitted. In the event the submission is still not submitted correctly, the class will forfeit an opportunity to earn funds during that collection period.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2677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noRot="1" noChangeAspect="1"/>
          </p:cNvSpPr>
          <p:nvPr>
            <p:ph type="sldImg"/>
          </p:nvPr>
        </p:nvSpPr>
        <p:spPr>
          <a:prstGeom prst="rect">
            <a:avLst/>
          </a:prstGeom>
        </p:spPr>
        <p:txBody>
          <a:bodyPr/>
          <a:lstStyle/>
          <a:p>
            <a:pPr lvl="0"/>
            <a:endParaRPr dirty="0"/>
          </a:p>
        </p:txBody>
      </p:sp>
      <p:sp>
        <p:nvSpPr>
          <p:cNvPr id="96" name="Shape 96"/>
          <p:cNvSpPr>
            <a:spLocks noGrp="1"/>
          </p:cNvSpPr>
          <p:nvPr>
            <p:ph type="body" sz="quarter" idx="1"/>
          </p:nvPr>
        </p:nvSpPr>
        <p:spPr>
          <a:prstGeom prst="rect">
            <a:avLst/>
          </a:prstGeom>
        </p:spPr>
        <p:txBody>
          <a:bodyPr/>
          <a:lstStyle/>
          <a:p>
            <a:pPr marL="183776" lvl="0" indent="-183776">
              <a:buSzPct val="125000"/>
              <a:buChar char="•"/>
              <a:defRPr sz="1800"/>
            </a:pPr>
            <a:r>
              <a:rPr sz="1200" dirty="0"/>
              <a:t>This timeline of Room Parent activities is for your reference and is an approximation of the duties and due dates. </a:t>
            </a:r>
          </a:p>
          <a:p>
            <a:pPr marL="183776" lvl="0" indent="-183776">
              <a:buSzPct val="125000"/>
              <a:buChar char="•"/>
              <a:defRPr sz="1800"/>
            </a:pPr>
            <a:r>
              <a:rPr sz="1200" dirty="0"/>
              <a:t>If an event or task has a specific deadline, more information will be sent out at a later date. </a:t>
            </a:r>
          </a:p>
          <a:p>
            <a:pPr marL="183776" lvl="0" indent="-183776">
              <a:buSzPct val="125000"/>
              <a:buChar char="•"/>
              <a:defRPr sz="1800"/>
            </a:pPr>
            <a:r>
              <a:rPr sz="1200" dirty="0"/>
              <a:t>Also, this list might change in the future, so we’ll keep you posted about that too!</a:t>
            </a:r>
          </a:p>
          <a:p>
            <a:pPr marL="183776" lvl="0" indent="-183776">
              <a:buSzPct val="125000"/>
              <a:buChar char="•"/>
              <a:defRPr sz="1800"/>
            </a:pPr>
            <a:r>
              <a:rPr sz="1200" dirty="0"/>
              <a:t>If teacher birthday falls within school months, the Finance Room Parent is responsible for getting a gift and the Communication Room Parent is responsible for sending out an email to parents telling them a gift was given on behalf of the entire class.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 name="Shape 7"/>
          <p:cNvSpPr>
            <a:spLocks noGrp="1"/>
          </p:cNvSpPr>
          <p:nvPr>
            <p:ph type="title"/>
          </p:nvPr>
        </p:nvSpPr>
        <p:spPr>
          <a:xfrm>
            <a:off x="1270000" y="1943100"/>
            <a:ext cx="10464800" cy="2997200"/>
          </a:xfrm>
          <a:prstGeom prst="rect">
            <a:avLst/>
          </a:prstGeom>
        </p:spPr>
        <p:txBody>
          <a:bodyPr anchor="b"/>
          <a:lstStyle>
            <a:lvl1pPr>
              <a:defRPr sz="6400" spc="-128"/>
            </a:lvl1pPr>
          </a:lstStyle>
          <a:p>
            <a:pPr lvl="0">
              <a:defRPr sz="1800" b="0" spc="0">
                <a:solidFill>
                  <a:srgbClr val="000000"/>
                </a:solidFill>
              </a:defRPr>
            </a:pPr>
            <a:r>
              <a:rPr sz="6400" b="1" spc="-128">
                <a:solidFill>
                  <a:srgbClr val="EEEEEE"/>
                </a:solidFill>
              </a:rPr>
              <a:t>Title Text</a:t>
            </a:r>
          </a:p>
        </p:txBody>
      </p:sp>
      <p:sp>
        <p:nvSpPr>
          <p:cNvPr id="8" name="Shape 8"/>
          <p:cNvSpPr>
            <a:spLocks noGrp="1"/>
          </p:cNvSpPr>
          <p:nvPr>
            <p:ph type="body" idx="1"/>
          </p:nvPr>
        </p:nvSpPr>
        <p:spPr>
          <a:xfrm>
            <a:off x="1270000" y="5029200"/>
            <a:ext cx="10464800" cy="2184400"/>
          </a:xfrm>
          <a:prstGeom prst="rect">
            <a:avLst/>
          </a:prstGeom>
        </p:spPr>
        <p:txBody>
          <a:bodyPr anchor="t"/>
          <a:lstStyle>
            <a:lvl1pPr marL="0" indent="0" algn="ctr">
              <a:spcBef>
                <a:spcPts val="0"/>
              </a:spcBef>
              <a:buSzTx/>
              <a:buFontTx/>
              <a:buNone/>
              <a:defRPr sz="2400"/>
            </a:lvl1pPr>
            <a:lvl2pPr marL="0" indent="228600" algn="ctr">
              <a:spcBef>
                <a:spcPts val="0"/>
              </a:spcBef>
              <a:buSzTx/>
              <a:buFontTx/>
              <a:buNone/>
              <a:defRPr sz="2400"/>
            </a:lvl2pPr>
            <a:lvl3pPr marL="0" indent="457200" algn="ctr">
              <a:spcBef>
                <a:spcPts val="0"/>
              </a:spcBef>
              <a:buSzTx/>
              <a:buFontTx/>
              <a:buNone/>
              <a:defRPr sz="2400"/>
            </a:lvl3pPr>
            <a:lvl4pPr marL="0" indent="685800" algn="ctr">
              <a:spcBef>
                <a:spcPts val="0"/>
              </a:spcBef>
              <a:buSzTx/>
              <a:buFontTx/>
              <a:buNone/>
              <a:defRPr sz="2400"/>
            </a:lvl4pPr>
            <a:lvl5pPr marL="0" indent="914400" algn="ctr">
              <a:spcBef>
                <a:spcPts val="0"/>
              </a:spcBef>
              <a:buSzTx/>
              <a:buFontTx/>
              <a:buNone/>
              <a:defRPr sz="2400"/>
            </a:lvl5pPr>
          </a:lstStyle>
          <a:p>
            <a:pPr lvl="0">
              <a:defRPr sz="1800">
                <a:solidFill>
                  <a:srgbClr val="000000"/>
                </a:solidFill>
              </a:defRPr>
            </a:pPr>
            <a:r>
              <a:rPr sz="2400">
                <a:solidFill>
                  <a:srgbClr val="EEEEEE"/>
                </a:solidFill>
              </a:rPr>
              <a:t>Body Level One</a:t>
            </a:r>
          </a:p>
          <a:p>
            <a:pPr lvl="1">
              <a:defRPr sz="1800">
                <a:solidFill>
                  <a:srgbClr val="000000"/>
                </a:solidFill>
              </a:defRPr>
            </a:pPr>
            <a:r>
              <a:rPr sz="2400">
                <a:solidFill>
                  <a:srgbClr val="EEEEEE"/>
                </a:solidFill>
              </a:rPr>
              <a:t>Body Level Two</a:t>
            </a:r>
          </a:p>
          <a:p>
            <a:pPr lvl="2">
              <a:defRPr sz="1800">
                <a:solidFill>
                  <a:srgbClr val="000000"/>
                </a:solidFill>
              </a:defRPr>
            </a:pPr>
            <a:r>
              <a:rPr sz="2400">
                <a:solidFill>
                  <a:srgbClr val="EEEEEE"/>
                </a:solidFill>
              </a:rPr>
              <a:t>Body Level Three</a:t>
            </a:r>
          </a:p>
          <a:p>
            <a:pPr lvl="3">
              <a:defRPr sz="1800">
                <a:solidFill>
                  <a:srgbClr val="000000"/>
                </a:solidFill>
              </a:defRPr>
            </a:pPr>
            <a:r>
              <a:rPr sz="2400">
                <a:solidFill>
                  <a:srgbClr val="EEEEEE"/>
                </a:solidFill>
              </a:rPr>
              <a:t>Body Level Four</a:t>
            </a:r>
          </a:p>
          <a:p>
            <a:pPr lvl="4">
              <a:defRPr sz="1800">
                <a:solidFill>
                  <a:srgbClr val="000000"/>
                </a:solidFill>
              </a:defRPr>
            </a:pPr>
            <a:r>
              <a:rPr sz="2400">
                <a:solidFill>
                  <a:srgbClr val="EEEEEE"/>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lank - Alt">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 Alt 2">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0" name="Picture 9"/>
          <p:cNvPicPr/>
          <p:nvPr/>
        </p:nvPicPr>
        <p:blipFill>
          <a:blip r:embed="rId3"/>
          <a:stretch>
            <a:fillRect/>
          </a:stretch>
        </p:blipFill>
        <p:spPr>
          <a:xfrm>
            <a:off x="4734473" y="8193634"/>
            <a:ext cx="3457771" cy="71843"/>
          </a:xfrm>
          <a:prstGeom prst="rect">
            <a:avLst/>
          </a:prstGeom>
        </p:spPr>
      </p:pic>
      <p:sp>
        <p:nvSpPr>
          <p:cNvPr id="12" name="Shape 12"/>
          <p:cNvSpPr>
            <a:spLocks noGrp="1"/>
          </p:cNvSpPr>
          <p:nvPr>
            <p:ph type="title"/>
          </p:nvPr>
        </p:nvSpPr>
        <p:spPr>
          <a:xfrm>
            <a:off x="635000" y="6845300"/>
            <a:ext cx="11734800" cy="1219200"/>
          </a:xfrm>
          <a:prstGeom prst="rect">
            <a:avLst/>
          </a:prstGeom>
        </p:spPr>
        <p:txBody>
          <a:bodyPr anchor="b"/>
          <a:lstStyle>
            <a:lvl1pPr>
              <a:defRPr sz="6400" spc="-128"/>
            </a:lvl1pPr>
          </a:lstStyle>
          <a:p>
            <a:pPr lvl="0">
              <a:defRPr sz="1800" b="0" spc="0">
                <a:solidFill>
                  <a:srgbClr val="000000"/>
                </a:solidFill>
              </a:defRPr>
            </a:pPr>
            <a:r>
              <a:rPr sz="6400" b="1" spc="-128">
                <a:solidFill>
                  <a:srgbClr val="EEEEEE"/>
                </a:solidFill>
              </a:rPr>
              <a:t>Title Text</a:t>
            </a:r>
          </a:p>
        </p:txBody>
      </p:sp>
      <p:sp>
        <p:nvSpPr>
          <p:cNvPr id="13" name="Shape 13"/>
          <p:cNvSpPr>
            <a:spLocks noGrp="1"/>
          </p:cNvSpPr>
          <p:nvPr>
            <p:ph type="body" idx="1"/>
          </p:nvPr>
        </p:nvSpPr>
        <p:spPr>
          <a:xfrm>
            <a:off x="635000" y="8318500"/>
            <a:ext cx="11734800" cy="876300"/>
          </a:xfrm>
          <a:prstGeom prst="rect">
            <a:avLst/>
          </a:prstGeom>
        </p:spPr>
        <p:txBody>
          <a:bodyPr anchor="t"/>
          <a:lstStyle>
            <a:lvl1pPr marL="0" indent="0" algn="ctr">
              <a:spcBef>
                <a:spcPts val="0"/>
              </a:spcBef>
              <a:buSzTx/>
              <a:buFontTx/>
              <a:buNone/>
              <a:defRPr sz="2400"/>
            </a:lvl1pPr>
            <a:lvl2pPr marL="0" indent="228600" algn="ctr">
              <a:spcBef>
                <a:spcPts val="0"/>
              </a:spcBef>
              <a:buSzTx/>
              <a:buFontTx/>
              <a:buNone/>
              <a:defRPr sz="2400"/>
            </a:lvl2pPr>
            <a:lvl3pPr marL="0" indent="457200" algn="ctr">
              <a:spcBef>
                <a:spcPts val="0"/>
              </a:spcBef>
              <a:buSzTx/>
              <a:buFontTx/>
              <a:buNone/>
              <a:defRPr sz="2400"/>
            </a:lvl3pPr>
            <a:lvl4pPr marL="0" indent="685800" algn="ctr">
              <a:spcBef>
                <a:spcPts val="0"/>
              </a:spcBef>
              <a:buSzTx/>
              <a:buFontTx/>
              <a:buNone/>
              <a:defRPr sz="2400"/>
            </a:lvl4pPr>
            <a:lvl5pPr marL="0" indent="914400" algn="ctr">
              <a:spcBef>
                <a:spcPts val="0"/>
              </a:spcBef>
              <a:buSzTx/>
              <a:buFontTx/>
              <a:buNone/>
              <a:defRPr sz="2400"/>
            </a:lvl5pPr>
          </a:lstStyle>
          <a:p>
            <a:pPr lvl="0">
              <a:defRPr sz="1800">
                <a:solidFill>
                  <a:srgbClr val="000000"/>
                </a:solidFill>
              </a:defRPr>
            </a:pPr>
            <a:r>
              <a:rPr sz="2400">
                <a:solidFill>
                  <a:srgbClr val="EEEEEE"/>
                </a:solidFill>
              </a:rPr>
              <a:t>Body Level One</a:t>
            </a:r>
          </a:p>
          <a:p>
            <a:pPr lvl="1">
              <a:defRPr sz="1800">
                <a:solidFill>
                  <a:srgbClr val="000000"/>
                </a:solidFill>
              </a:defRPr>
            </a:pPr>
            <a:r>
              <a:rPr sz="2400">
                <a:solidFill>
                  <a:srgbClr val="EEEEEE"/>
                </a:solidFill>
              </a:rPr>
              <a:t>Body Level Two</a:t>
            </a:r>
          </a:p>
          <a:p>
            <a:pPr lvl="2">
              <a:defRPr sz="1800">
                <a:solidFill>
                  <a:srgbClr val="000000"/>
                </a:solidFill>
              </a:defRPr>
            </a:pPr>
            <a:r>
              <a:rPr sz="2400">
                <a:solidFill>
                  <a:srgbClr val="EEEEEE"/>
                </a:solidFill>
              </a:rPr>
              <a:t>Body Level Three</a:t>
            </a:r>
          </a:p>
          <a:p>
            <a:pPr lvl="3">
              <a:defRPr sz="1800">
                <a:solidFill>
                  <a:srgbClr val="000000"/>
                </a:solidFill>
              </a:defRPr>
            </a:pPr>
            <a:r>
              <a:rPr sz="2400">
                <a:solidFill>
                  <a:srgbClr val="EEEEEE"/>
                </a:solidFill>
              </a:rPr>
              <a:t>Body Level Four</a:t>
            </a:r>
          </a:p>
          <a:p>
            <a:pPr lvl="4">
              <a:defRPr sz="1800">
                <a:solidFill>
                  <a:srgbClr val="000000"/>
                </a:solidFill>
              </a:defRPr>
            </a:pPr>
            <a:r>
              <a:rPr sz="2400">
                <a:solidFill>
                  <a:srgbClr val="EEEEEE"/>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 name="Shape 15"/>
          <p:cNvSpPr>
            <a:spLocks noGrp="1"/>
          </p:cNvSpPr>
          <p:nvPr>
            <p:ph type="title"/>
          </p:nvPr>
        </p:nvSpPr>
        <p:spPr>
          <a:xfrm>
            <a:off x="1270000" y="3505200"/>
            <a:ext cx="10464800" cy="2730500"/>
          </a:xfrm>
          <a:prstGeom prst="rect">
            <a:avLst/>
          </a:prstGeom>
        </p:spPr>
        <p:txBody>
          <a:bodyPr/>
          <a:lstStyle>
            <a:lvl1pPr>
              <a:defRPr sz="6400" spc="-128"/>
            </a:lvl1pPr>
          </a:lstStyle>
          <a:p>
            <a:pPr lvl="0">
              <a:defRPr sz="1800" b="0" spc="0">
                <a:solidFill>
                  <a:srgbClr val="000000"/>
                </a:solidFill>
              </a:defRPr>
            </a:pPr>
            <a:r>
              <a:rPr sz="6400" b="1" spc="-128">
                <a:solidFill>
                  <a:srgbClr val="EEEEEE"/>
                </a:solidFill>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7" name="Picture 16"/>
          <p:cNvPicPr/>
          <p:nvPr/>
        </p:nvPicPr>
        <p:blipFill>
          <a:blip r:embed="rId3"/>
          <a:stretch>
            <a:fillRect/>
          </a:stretch>
        </p:blipFill>
        <p:spPr>
          <a:xfrm>
            <a:off x="1286047" y="5082129"/>
            <a:ext cx="4512624" cy="71843"/>
          </a:xfrm>
          <a:prstGeom prst="rect">
            <a:avLst/>
          </a:prstGeom>
        </p:spPr>
      </p:pic>
      <p:sp>
        <p:nvSpPr>
          <p:cNvPr id="19" name="Shape 19"/>
          <p:cNvSpPr>
            <a:spLocks noGrp="1"/>
          </p:cNvSpPr>
          <p:nvPr>
            <p:ph type="title"/>
          </p:nvPr>
        </p:nvSpPr>
        <p:spPr>
          <a:xfrm>
            <a:off x="762000" y="774700"/>
            <a:ext cx="5588000" cy="4102100"/>
          </a:xfrm>
          <a:prstGeom prst="rect">
            <a:avLst/>
          </a:prstGeom>
        </p:spPr>
        <p:txBody>
          <a:bodyPr anchor="b"/>
          <a:lstStyle/>
          <a:p>
            <a:pPr lvl="0">
              <a:defRPr sz="1800" b="0" spc="0">
                <a:solidFill>
                  <a:srgbClr val="000000"/>
                </a:solidFill>
              </a:defRPr>
            </a:pPr>
            <a:r>
              <a:rPr sz="4800" b="1" spc="-144">
                <a:solidFill>
                  <a:srgbClr val="EEEEEE"/>
                </a:solidFill>
              </a:rPr>
              <a:t>Title Text</a:t>
            </a:r>
          </a:p>
        </p:txBody>
      </p:sp>
      <p:sp>
        <p:nvSpPr>
          <p:cNvPr id="20" name="Shape 20"/>
          <p:cNvSpPr>
            <a:spLocks noGrp="1"/>
          </p:cNvSpPr>
          <p:nvPr>
            <p:ph type="body" idx="1"/>
          </p:nvPr>
        </p:nvSpPr>
        <p:spPr>
          <a:xfrm>
            <a:off x="762000" y="5372100"/>
            <a:ext cx="5588000" cy="3619500"/>
          </a:xfrm>
          <a:prstGeom prst="rect">
            <a:avLst/>
          </a:prstGeom>
        </p:spPr>
        <p:txBody>
          <a:bodyPr anchor="t"/>
          <a:lstStyle>
            <a:lvl1pPr marL="0" indent="0" algn="ctr">
              <a:spcBef>
                <a:spcPts val="0"/>
              </a:spcBef>
              <a:buSzTx/>
              <a:buFontTx/>
              <a:buNone/>
              <a:defRPr sz="2400"/>
            </a:lvl1pPr>
            <a:lvl2pPr marL="0" indent="228600" algn="ctr">
              <a:spcBef>
                <a:spcPts val="0"/>
              </a:spcBef>
              <a:buSzTx/>
              <a:buFontTx/>
              <a:buNone/>
              <a:defRPr sz="2400"/>
            </a:lvl2pPr>
            <a:lvl3pPr marL="0" indent="457200" algn="ctr">
              <a:spcBef>
                <a:spcPts val="0"/>
              </a:spcBef>
              <a:buSzTx/>
              <a:buFontTx/>
              <a:buNone/>
              <a:defRPr sz="2400"/>
            </a:lvl3pPr>
            <a:lvl4pPr marL="0" indent="685800" algn="ctr">
              <a:spcBef>
                <a:spcPts val="0"/>
              </a:spcBef>
              <a:buSzTx/>
              <a:buFontTx/>
              <a:buNone/>
              <a:defRPr sz="2400"/>
            </a:lvl4pPr>
            <a:lvl5pPr marL="0" indent="914400" algn="ctr">
              <a:spcBef>
                <a:spcPts val="0"/>
              </a:spcBef>
              <a:buSzTx/>
              <a:buFontTx/>
              <a:buNone/>
              <a:defRPr sz="2400"/>
            </a:lvl5pPr>
          </a:lstStyle>
          <a:p>
            <a:pPr lvl="0">
              <a:defRPr sz="1800">
                <a:solidFill>
                  <a:srgbClr val="000000"/>
                </a:solidFill>
              </a:defRPr>
            </a:pPr>
            <a:r>
              <a:rPr sz="2400">
                <a:solidFill>
                  <a:srgbClr val="EEEEEE"/>
                </a:solidFill>
              </a:rPr>
              <a:t>Body Level One</a:t>
            </a:r>
          </a:p>
          <a:p>
            <a:pPr lvl="1">
              <a:defRPr sz="1800">
                <a:solidFill>
                  <a:srgbClr val="000000"/>
                </a:solidFill>
              </a:defRPr>
            </a:pPr>
            <a:r>
              <a:rPr sz="2400">
                <a:solidFill>
                  <a:srgbClr val="EEEEEE"/>
                </a:solidFill>
              </a:rPr>
              <a:t>Body Level Two</a:t>
            </a:r>
          </a:p>
          <a:p>
            <a:pPr lvl="2">
              <a:defRPr sz="1800">
                <a:solidFill>
                  <a:srgbClr val="000000"/>
                </a:solidFill>
              </a:defRPr>
            </a:pPr>
            <a:r>
              <a:rPr sz="2400">
                <a:solidFill>
                  <a:srgbClr val="EEEEEE"/>
                </a:solidFill>
              </a:rPr>
              <a:t>Body Level Three</a:t>
            </a:r>
          </a:p>
          <a:p>
            <a:pPr lvl="3">
              <a:defRPr sz="1800">
                <a:solidFill>
                  <a:srgbClr val="000000"/>
                </a:solidFill>
              </a:defRPr>
            </a:pPr>
            <a:r>
              <a:rPr sz="2400">
                <a:solidFill>
                  <a:srgbClr val="EEEEEE"/>
                </a:solidFill>
              </a:rPr>
              <a:t>Body Level Four</a:t>
            </a:r>
          </a:p>
          <a:p>
            <a:pPr lvl="4">
              <a:defRPr sz="1800">
                <a:solidFill>
                  <a:srgbClr val="000000"/>
                </a:solidFill>
              </a:defRPr>
            </a:pPr>
            <a:r>
              <a:rPr sz="2400">
                <a:solidFill>
                  <a:srgbClr val="EEEEEE"/>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pPr lvl="0">
              <a:defRPr sz="1800" b="0" spc="0">
                <a:solidFill>
                  <a:srgbClr val="000000"/>
                </a:solidFill>
              </a:defRPr>
            </a:pPr>
            <a:r>
              <a:rPr sz="4800" b="1" spc="-144">
                <a:solidFill>
                  <a:srgbClr val="EEEEEE"/>
                </a:solidFill>
              </a:rPr>
              <a:t>Title Text</a:t>
            </a:r>
          </a:p>
        </p:txBody>
      </p:sp>
      <p:sp>
        <p:nvSpPr>
          <p:cNvPr id="25" name="Shape 25"/>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400">
                <a:solidFill>
                  <a:srgbClr val="EEEEEE"/>
                </a:solidFill>
              </a:rPr>
              <a:t>Body Level One</a:t>
            </a:r>
          </a:p>
          <a:p>
            <a:pPr lvl="1">
              <a:defRPr sz="1800">
                <a:solidFill>
                  <a:srgbClr val="000000"/>
                </a:solidFill>
              </a:defRPr>
            </a:pPr>
            <a:r>
              <a:rPr sz="3400">
                <a:solidFill>
                  <a:srgbClr val="EEEEEE"/>
                </a:solidFill>
              </a:rPr>
              <a:t>Body Level Two</a:t>
            </a:r>
          </a:p>
          <a:p>
            <a:pPr lvl="2">
              <a:defRPr sz="1800">
                <a:solidFill>
                  <a:srgbClr val="000000"/>
                </a:solidFill>
              </a:defRPr>
            </a:pPr>
            <a:r>
              <a:rPr sz="3400">
                <a:solidFill>
                  <a:srgbClr val="EEEEEE"/>
                </a:solidFill>
              </a:rPr>
              <a:t>Body Level Three</a:t>
            </a:r>
          </a:p>
          <a:p>
            <a:pPr lvl="3">
              <a:defRPr sz="1800">
                <a:solidFill>
                  <a:srgbClr val="000000"/>
                </a:solidFill>
              </a:defRPr>
            </a:pPr>
            <a:r>
              <a:rPr sz="3400">
                <a:solidFill>
                  <a:srgbClr val="EEEEEE"/>
                </a:solidFill>
              </a:rPr>
              <a:t>Body Level Four</a:t>
            </a:r>
          </a:p>
          <a:p>
            <a:pPr lvl="4">
              <a:defRPr sz="1800">
                <a:solidFill>
                  <a:srgbClr val="000000"/>
                </a:solidFill>
              </a:defRPr>
            </a:pPr>
            <a:r>
              <a:rPr sz="3400">
                <a:solidFill>
                  <a:srgbClr val="EEEEEE"/>
                </a:solidFill>
              </a:rP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pPr lvl="0">
              <a:defRPr sz="1800" b="0" spc="0">
                <a:solidFill>
                  <a:srgbClr val="000000"/>
                </a:solidFill>
              </a:defRPr>
            </a:pPr>
            <a:r>
              <a:rPr sz="4800" b="1" spc="-144">
                <a:solidFill>
                  <a:srgbClr val="EEEEEE"/>
                </a:solidFill>
              </a:rPr>
              <a:t>Title Text</a:t>
            </a:r>
          </a:p>
        </p:txBody>
      </p:sp>
      <p:sp>
        <p:nvSpPr>
          <p:cNvPr id="28" name="Shape 28"/>
          <p:cNvSpPr>
            <a:spLocks noGrp="1"/>
          </p:cNvSpPr>
          <p:nvPr>
            <p:ph type="body" idx="1"/>
          </p:nvPr>
        </p:nvSpPr>
        <p:spPr>
          <a:xfrm>
            <a:off x="7200900" y="3340100"/>
            <a:ext cx="4826000" cy="5384800"/>
          </a:xfrm>
          <a:prstGeom prst="rect">
            <a:avLst/>
          </a:prstGeom>
        </p:spPr>
        <p:txBody>
          <a:bodyPr/>
          <a:lstStyle>
            <a:lvl1pPr marL="457200" indent="-457200">
              <a:spcBef>
                <a:spcPts val="3000"/>
              </a:spcBef>
              <a:buBlip>
                <a:blip r:embed="rId2"/>
              </a:buBlip>
              <a:defRPr sz="2600"/>
            </a:lvl1pPr>
            <a:lvl2pPr marL="914400" indent="-457200">
              <a:spcBef>
                <a:spcPts val="3000"/>
              </a:spcBef>
              <a:buBlip>
                <a:blip r:embed="rId2"/>
              </a:buBlip>
              <a:defRPr sz="2600"/>
            </a:lvl2pPr>
            <a:lvl3pPr marL="1371600" indent="-457200">
              <a:spcBef>
                <a:spcPts val="3000"/>
              </a:spcBef>
              <a:buBlip>
                <a:blip r:embed="rId2"/>
              </a:buBlip>
              <a:defRPr sz="2600"/>
            </a:lvl3pPr>
            <a:lvl4pPr marL="1828800" indent="-457200">
              <a:spcBef>
                <a:spcPts val="3000"/>
              </a:spcBef>
              <a:buBlip>
                <a:blip r:embed="rId2"/>
              </a:buBlip>
              <a:defRPr sz="2600"/>
            </a:lvl4pPr>
            <a:lvl5pPr marL="2286000" indent="-457200">
              <a:spcBef>
                <a:spcPts val="3000"/>
              </a:spcBef>
              <a:buBlip>
                <a:blip r:embed="rId2"/>
              </a:buBlip>
              <a:defRPr sz="2600"/>
            </a:lvl5pPr>
          </a:lstStyle>
          <a:p>
            <a:pPr lvl="0">
              <a:defRPr sz="1800">
                <a:solidFill>
                  <a:srgbClr val="000000"/>
                </a:solidFill>
              </a:defRPr>
            </a:pPr>
            <a:r>
              <a:rPr sz="2600">
                <a:solidFill>
                  <a:srgbClr val="EEEEEE"/>
                </a:solidFill>
              </a:rPr>
              <a:t>Body Level One</a:t>
            </a:r>
          </a:p>
          <a:p>
            <a:pPr lvl="1">
              <a:defRPr sz="1800">
                <a:solidFill>
                  <a:srgbClr val="000000"/>
                </a:solidFill>
              </a:defRPr>
            </a:pPr>
            <a:r>
              <a:rPr sz="2600">
                <a:solidFill>
                  <a:srgbClr val="EEEEEE"/>
                </a:solidFill>
              </a:rPr>
              <a:t>Body Level Two</a:t>
            </a:r>
          </a:p>
          <a:p>
            <a:pPr lvl="2">
              <a:defRPr sz="1800">
                <a:solidFill>
                  <a:srgbClr val="000000"/>
                </a:solidFill>
              </a:defRPr>
            </a:pPr>
            <a:r>
              <a:rPr sz="2600">
                <a:solidFill>
                  <a:srgbClr val="EEEEEE"/>
                </a:solidFill>
              </a:rPr>
              <a:t>Body Level Three</a:t>
            </a:r>
          </a:p>
          <a:p>
            <a:pPr lvl="3">
              <a:defRPr sz="1800">
                <a:solidFill>
                  <a:srgbClr val="000000"/>
                </a:solidFill>
              </a:defRPr>
            </a:pPr>
            <a:r>
              <a:rPr sz="2600">
                <a:solidFill>
                  <a:srgbClr val="EEEEEE"/>
                </a:solidFill>
              </a:rPr>
              <a:t>Body Level Four</a:t>
            </a:r>
          </a:p>
          <a:p>
            <a:pPr lvl="4">
              <a:defRPr sz="1800">
                <a:solidFill>
                  <a:srgbClr val="000000"/>
                </a:solidFill>
              </a:defRPr>
            </a:pPr>
            <a:r>
              <a:rPr sz="2600">
                <a:solidFill>
                  <a:srgbClr val="EEEEEE"/>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t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15"/>
          <a:stretch>
            <a:fillRect/>
          </a:stretch>
        </p:blipFill>
        <p:spPr>
          <a:xfrm>
            <a:off x="1060083" y="2732634"/>
            <a:ext cx="10908152" cy="71905"/>
          </a:xfrm>
          <a:prstGeom prst="rect">
            <a:avLst/>
          </a:prstGeom>
        </p:spPr>
      </p:pic>
      <p:sp>
        <p:nvSpPr>
          <p:cNvPr id="4" name="Shape 4"/>
          <p:cNvSpPr>
            <a:spLocks noGrp="1"/>
          </p:cNvSpPr>
          <p:nvPr>
            <p:ph type="title"/>
          </p:nvPr>
        </p:nvSpPr>
        <p:spPr>
          <a:xfrm>
            <a:off x="1270000" y="698500"/>
            <a:ext cx="10464800" cy="1905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b="0" spc="0">
                <a:solidFill>
                  <a:srgbClr val="000000"/>
                </a:solidFill>
              </a:defRPr>
            </a:pPr>
            <a:r>
              <a:rPr sz="4800" b="1" spc="-144">
                <a:solidFill>
                  <a:srgbClr val="EEEEEE"/>
                </a:solidFill>
              </a:rPr>
              <a:t>Title Text</a:t>
            </a:r>
          </a:p>
        </p:txBody>
      </p:sp>
      <p:sp>
        <p:nvSpPr>
          <p:cNvPr id="5" name="Shape 5"/>
          <p:cNvSpPr>
            <a:spLocks noGrp="1"/>
          </p:cNvSpPr>
          <p:nvPr>
            <p:ph type="body" idx="1"/>
          </p:nvPr>
        </p:nvSpPr>
        <p:spPr>
          <a:xfrm>
            <a:off x="1270000" y="3263900"/>
            <a:ext cx="10464800" cy="5715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buBlip>
                <a:blip r:embed="rId16"/>
              </a:buBlip>
            </a:lvl1pPr>
            <a:lvl2pPr>
              <a:buBlip>
                <a:blip r:embed="rId16"/>
              </a:buBlip>
            </a:lvl2pPr>
            <a:lvl3pPr>
              <a:buBlip>
                <a:blip r:embed="rId16"/>
              </a:buBlip>
            </a:lvl3pPr>
            <a:lvl4pPr>
              <a:buBlip>
                <a:blip r:embed="rId16"/>
              </a:buBlip>
            </a:lvl4pPr>
            <a:lvl5pPr>
              <a:buBlip>
                <a:blip r:embed="rId16"/>
              </a:buBlip>
            </a:lvl5pPr>
          </a:lstStyle>
          <a:p>
            <a:pPr lvl="0">
              <a:defRPr sz="1800">
                <a:solidFill>
                  <a:srgbClr val="000000"/>
                </a:solidFill>
              </a:defRPr>
            </a:pPr>
            <a:r>
              <a:rPr sz="3400">
                <a:solidFill>
                  <a:srgbClr val="EEEEEE"/>
                </a:solidFill>
              </a:rPr>
              <a:t>Body Level One</a:t>
            </a:r>
          </a:p>
          <a:p>
            <a:pPr lvl="1">
              <a:defRPr sz="1800">
                <a:solidFill>
                  <a:srgbClr val="000000"/>
                </a:solidFill>
              </a:defRPr>
            </a:pPr>
            <a:r>
              <a:rPr sz="3400">
                <a:solidFill>
                  <a:srgbClr val="EEEEEE"/>
                </a:solidFill>
              </a:rPr>
              <a:t>Body Level Two</a:t>
            </a:r>
          </a:p>
          <a:p>
            <a:pPr lvl="2">
              <a:defRPr sz="1800">
                <a:solidFill>
                  <a:srgbClr val="000000"/>
                </a:solidFill>
              </a:defRPr>
            </a:pPr>
            <a:r>
              <a:rPr sz="3400">
                <a:solidFill>
                  <a:srgbClr val="EEEEEE"/>
                </a:solidFill>
              </a:rPr>
              <a:t>Body Level Three</a:t>
            </a:r>
          </a:p>
          <a:p>
            <a:pPr lvl="3">
              <a:defRPr sz="1800">
                <a:solidFill>
                  <a:srgbClr val="000000"/>
                </a:solidFill>
              </a:defRPr>
            </a:pPr>
            <a:r>
              <a:rPr sz="3400">
                <a:solidFill>
                  <a:srgbClr val="EEEEEE"/>
                </a:solidFill>
              </a:rPr>
              <a:t>Body Level Four</a:t>
            </a:r>
          </a:p>
          <a:p>
            <a:pPr lvl="4">
              <a:defRPr sz="1800">
                <a:solidFill>
                  <a:srgbClr val="000000"/>
                </a:solidFill>
              </a:defRPr>
            </a:pPr>
            <a:r>
              <a:rPr sz="3400">
                <a:solidFill>
                  <a:srgbClr val="EEEEEE"/>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Lst>
  <p:transition spd="med"/>
  <p:txStyles>
    <p:titleStyle>
      <a:lvl1pPr algn="ctr" defTabSz="584200">
        <a:defRPr sz="4800" b="1" spc="-144">
          <a:solidFill>
            <a:srgbClr val="EEEEEE"/>
          </a:solidFill>
          <a:latin typeface="+mn-lt"/>
          <a:ea typeface="+mn-ea"/>
          <a:cs typeface="+mn-cs"/>
          <a:sym typeface="Superclarendon"/>
        </a:defRPr>
      </a:lvl1pPr>
      <a:lvl2pPr indent="228600" algn="ctr" defTabSz="584200">
        <a:defRPr sz="4800" b="1" spc="-144">
          <a:solidFill>
            <a:srgbClr val="EEEEEE"/>
          </a:solidFill>
          <a:latin typeface="+mn-lt"/>
          <a:ea typeface="+mn-ea"/>
          <a:cs typeface="+mn-cs"/>
          <a:sym typeface="Superclarendon"/>
        </a:defRPr>
      </a:lvl2pPr>
      <a:lvl3pPr indent="457200" algn="ctr" defTabSz="584200">
        <a:defRPr sz="4800" b="1" spc="-144">
          <a:solidFill>
            <a:srgbClr val="EEEEEE"/>
          </a:solidFill>
          <a:latin typeface="+mn-lt"/>
          <a:ea typeface="+mn-ea"/>
          <a:cs typeface="+mn-cs"/>
          <a:sym typeface="Superclarendon"/>
        </a:defRPr>
      </a:lvl3pPr>
      <a:lvl4pPr indent="685800" algn="ctr" defTabSz="584200">
        <a:defRPr sz="4800" b="1" spc="-144">
          <a:solidFill>
            <a:srgbClr val="EEEEEE"/>
          </a:solidFill>
          <a:latin typeface="+mn-lt"/>
          <a:ea typeface="+mn-ea"/>
          <a:cs typeface="+mn-cs"/>
          <a:sym typeface="Superclarendon"/>
        </a:defRPr>
      </a:lvl4pPr>
      <a:lvl5pPr indent="914400" algn="ctr" defTabSz="584200">
        <a:defRPr sz="4800" b="1" spc="-144">
          <a:solidFill>
            <a:srgbClr val="EEEEEE"/>
          </a:solidFill>
          <a:latin typeface="+mn-lt"/>
          <a:ea typeface="+mn-ea"/>
          <a:cs typeface="+mn-cs"/>
          <a:sym typeface="Superclarendon"/>
        </a:defRPr>
      </a:lvl5pPr>
      <a:lvl6pPr indent="1143000" algn="ctr" defTabSz="584200">
        <a:defRPr sz="4800" b="1" spc="-144">
          <a:solidFill>
            <a:srgbClr val="EEEEEE"/>
          </a:solidFill>
          <a:latin typeface="+mn-lt"/>
          <a:ea typeface="+mn-ea"/>
          <a:cs typeface="+mn-cs"/>
          <a:sym typeface="Superclarendon"/>
        </a:defRPr>
      </a:lvl6pPr>
      <a:lvl7pPr indent="1371600" algn="ctr" defTabSz="584200">
        <a:defRPr sz="4800" b="1" spc="-144">
          <a:solidFill>
            <a:srgbClr val="EEEEEE"/>
          </a:solidFill>
          <a:latin typeface="+mn-lt"/>
          <a:ea typeface="+mn-ea"/>
          <a:cs typeface="+mn-cs"/>
          <a:sym typeface="Superclarendon"/>
        </a:defRPr>
      </a:lvl7pPr>
      <a:lvl8pPr indent="1600200" algn="ctr" defTabSz="584200">
        <a:defRPr sz="4800" b="1" spc="-144">
          <a:solidFill>
            <a:srgbClr val="EEEEEE"/>
          </a:solidFill>
          <a:latin typeface="+mn-lt"/>
          <a:ea typeface="+mn-ea"/>
          <a:cs typeface="+mn-cs"/>
          <a:sym typeface="Superclarendon"/>
        </a:defRPr>
      </a:lvl8pPr>
      <a:lvl9pPr indent="1828800" algn="ctr" defTabSz="584200">
        <a:defRPr sz="4800" b="1" spc="-144">
          <a:solidFill>
            <a:srgbClr val="EEEEEE"/>
          </a:solidFill>
          <a:latin typeface="+mn-lt"/>
          <a:ea typeface="+mn-ea"/>
          <a:cs typeface="+mn-cs"/>
          <a:sym typeface="Superclarendon"/>
        </a:defRPr>
      </a:lvl9pPr>
    </p:titleStyle>
    <p:bodyStyle>
      <a:lvl1pPr marL="622300" indent="-622300" defTabSz="584200">
        <a:spcBef>
          <a:spcPts val="4200"/>
        </a:spcBef>
        <a:buSzPct val="65000"/>
        <a:buFont typeface="Zapf Dingbats"/>
        <a:buBlip>
          <a:blip r:embed="rId16"/>
        </a:buBlip>
        <a:defRPr sz="3400">
          <a:solidFill>
            <a:srgbClr val="EEEEEE"/>
          </a:solidFill>
          <a:latin typeface="Helvetica Neue Bold Condensed"/>
          <a:ea typeface="Helvetica Neue Bold Condensed"/>
          <a:cs typeface="Helvetica Neue Bold Condensed"/>
          <a:sym typeface="Helvetica Neue Bold Condensed"/>
        </a:defRPr>
      </a:lvl1pPr>
      <a:lvl2pPr marL="1244600" indent="-622300" defTabSz="584200">
        <a:spcBef>
          <a:spcPts val="4200"/>
        </a:spcBef>
        <a:buSzPct val="65000"/>
        <a:buFont typeface="Zapf Dingbats"/>
        <a:buBlip>
          <a:blip r:embed="rId16"/>
        </a:buBlip>
        <a:defRPr sz="3400">
          <a:solidFill>
            <a:srgbClr val="EEEEEE"/>
          </a:solidFill>
          <a:latin typeface="Helvetica Neue Bold Condensed"/>
          <a:ea typeface="Helvetica Neue Bold Condensed"/>
          <a:cs typeface="Helvetica Neue Bold Condensed"/>
          <a:sym typeface="Helvetica Neue Bold Condensed"/>
        </a:defRPr>
      </a:lvl2pPr>
      <a:lvl3pPr marL="1866900" indent="-622300" defTabSz="584200">
        <a:spcBef>
          <a:spcPts val="4200"/>
        </a:spcBef>
        <a:buSzPct val="65000"/>
        <a:buFont typeface="Zapf Dingbats"/>
        <a:buBlip>
          <a:blip r:embed="rId16"/>
        </a:buBlip>
        <a:defRPr sz="3400">
          <a:solidFill>
            <a:srgbClr val="EEEEEE"/>
          </a:solidFill>
          <a:latin typeface="Helvetica Neue Bold Condensed"/>
          <a:ea typeface="Helvetica Neue Bold Condensed"/>
          <a:cs typeface="Helvetica Neue Bold Condensed"/>
          <a:sym typeface="Helvetica Neue Bold Condensed"/>
        </a:defRPr>
      </a:lvl3pPr>
      <a:lvl4pPr marL="2489200" indent="-622300" defTabSz="584200">
        <a:spcBef>
          <a:spcPts val="4200"/>
        </a:spcBef>
        <a:buSzPct val="65000"/>
        <a:buFont typeface="Zapf Dingbats"/>
        <a:buBlip>
          <a:blip r:embed="rId16"/>
        </a:buBlip>
        <a:defRPr sz="3400">
          <a:solidFill>
            <a:srgbClr val="EEEEEE"/>
          </a:solidFill>
          <a:latin typeface="Helvetica Neue Bold Condensed"/>
          <a:ea typeface="Helvetica Neue Bold Condensed"/>
          <a:cs typeface="Helvetica Neue Bold Condensed"/>
          <a:sym typeface="Helvetica Neue Bold Condensed"/>
        </a:defRPr>
      </a:lvl4pPr>
      <a:lvl5pPr marL="3111500" indent="-622300" defTabSz="584200">
        <a:spcBef>
          <a:spcPts val="4200"/>
        </a:spcBef>
        <a:buSzPct val="65000"/>
        <a:buFont typeface="Zapf Dingbats"/>
        <a:buBlip>
          <a:blip r:embed="rId16"/>
        </a:buBlip>
        <a:defRPr sz="3400">
          <a:solidFill>
            <a:srgbClr val="EEEEEE"/>
          </a:solidFill>
          <a:latin typeface="Helvetica Neue Bold Condensed"/>
          <a:ea typeface="Helvetica Neue Bold Condensed"/>
          <a:cs typeface="Helvetica Neue Bold Condensed"/>
          <a:sym typeface="Helvetica Neue Bold Condensed"/>
        </a:defRPr>
      </a:lvl5pPr>
      <a:lvl6pPr marL="3733800" indent="-622300" defTabSz="584200">
        <a:spcBef>
          <a:spcPts val="4200"/>
        </a:spcBef>
        <a:buSzPct val="65000"/>
        <a:buFont typeface="Zapf Dingbats"/>
        <a:buBlip>
          <a:blip r:embed="rId16"/>
        </a:buBlip>
        <a:defRPr sz="3400">
          <a:solidFill>
            <a:srgbClr val="EEEEEE"/>
          </a:solidFill>
          <a:latin typeface="Helvetica Neue Bold Condensed"/>
          <a:ea typeface="Helvetica Neue Bold Condensed"/>
          <a:cs typeface="Helvetica Neue Bold Condensed"/>
          <a:sym typeface="Helvetica Neue Bold Condensed"/>
        </a:defRPr>
      </a:lvl6pPr>
      <a:lvl7pPr marL="4356100" indent="-622300" defTabSz="584200">
        <a:spcBef>
          <a:spcPts val="4200"/>
        </a:spcBef>
        <a:buSzPct val="65000"/>
        <a:buFont typeface="Zapf Dingbats"/>
        <a:buBlip>
          <a:blip r:embed="rId16"/>
        </a:buBlip>
        <a:defRPr sz="3400">
          <a:solidFill>
            <a:srgbClr val="EEEEEE"/>
          </a:solidFill>
          <a:latin typeface="Helvetica Neue Bold Condensed"/>
          <a:ea typeface="Helvetica Neue Bold Condensed"/>
          <a:cs typeface="Helvetica Neue Bold Condensed"/>
          <a:sym typeface="Helvetica Neue Bold Condensed"/>
        </a:defRPr>
      </a:lvl7pPr>
      <a:lvl8pPr marL="4978400" indent="-622300" defTabSz="584200">
        <a:spcBef>
          <a:spcPts val="4200"/>
        </a:spcBef>
        <a:buSzPct val="65000"/>
        <a:buFont typeface="Zapf Dingbats"/>
        <a:buBlip>
          <a:blip r:embed="rId16"/>
        </a:buBlip>
        <a:defRPr sz="3400">
          <a:solidFill>
            <a:srgbClr val="EEEEEE"/>
          </a:solidFill>
          <a:latin typeface="Helvetica Neue Bold Condensed"/>
          <a:ea typeface="Helvetica Neue Bold Condensed"/>
          <a:cs typeface="Helvetica Neue Bold Condensed"/>
          <a:sym typeface="Helvetica Neue Bold Condensed"/>
        </a:defRPr>
      </a:lvl8pPr>
      <a:lvl9pPr marL="5600700" indent="-622300" defTabSz="584200">
        <a:spcBef>
          <a:spcPts val="4200"/>
        </a:spcBef>
        <a:buSzPct val="65000"/>
        <a:buFont typeface="Zapf Dingbats"/>
        <a:buBlip>
          <a:blip r:embed="rId16"/>
        </a:buBlip>
        <a:defRPr sz="3400">
          <a:solidFill>
            <a:srgbClr val="EEEEEE"/>
          </a:solidFill>
          <a:latin typeface="Helvetica Neue Bold Condensed"/>
          <a:ea typeface="Helvetica Neue Bold Condensed"/>
          <a:cs typeface="Helvetica Neue Bold Condensed"/>
          <a:sym typeface="Helvetica Neue Bold Condensed"/>
        </a:defRPr>
      </a:lvl9pPr>
    </p:bodyStyle>
    <p:otherStyle>
      <a:lvl1pPr algn="ctr" defTabSz="584200">
        <a:defRPr b="1">
          <a:solidFill>
            <a:schemeClr val="tx1"/>
          </a:solidFill>
          <a:latin typeface="+mn-lt"/>
          <a:ea typeface="+mn-ea"/>
          <a:cs typeface="+mn-cs"/>
          <a:sym typeface="Superclarendon"/>
        </a:defRPr>
      </a:lvl1pPr>
      <a:lvl2pPr indent="228600" algn="ctr" defTabSz="584200">
        <a:defRPr b="1">
          <a:solidFill>
            <a:schemeClr val="tx1"/>
          </a:solidFill>
          <a:latin typeface="+mn-lt"/>
          <a:ea typeface="+mn-ea"/>
          <a:cs typeface="+mn-cs"/>
          <a:sym typeface="Superclarendon"/>
        </a:defRPr>
      </a:lvl2pPr>
      <a:lvl3pPr indent="457200" algn="ctr" defTabSz="584200">
        <a:defRPr b="1">
          <a:solidFill>
            <a:schemeClr val="tx1"/>
          </a:solidFill>
          <a:latin typeface="+mn-lt"/>
          <a:ea typeface="+mn-ea"/>
          <a:cs typeface="+mn-cs"/>
          <a:sym typeface="Superclarendon"/>
        </a:defRPr>
      </a:lvl3pPr>
      <a:lvl4pPr indent="685800" algn="ctr" defTabSz="584200">
        <a:defRPr b="1">
          <a:solidFill>
            <a:schemeClr val="tx1"/>
          </a:solidFill>
          <a:latin typeface="+mn-lt"/>
          <a:ea typeface="+mn-ea"/>
          <a:cs typeface="+mn-cs"/>
          <a:sym typeface="Superclarendon"/>
        </a:defRPr>
      </a:lvl4pPr>
      <a:lvl5pPr indent="914400" algn="ctr" defTabSz="584200">
        <a:defRPr b="1">
          <a:solidFill>
            <a:schemeClr val="tx1"/>
          </a:solidFill>
          <a:latin typeface="+mn-lt"/>
          <a:ea typeface="+mn-ea"/>
          <a:cs typeface="+mn-cs"/>
          <a:sym typeface="Superclarendon"/>
        </a:defRPr>
      </a:lvl5pPr>
      <a:lvl6pPr indent="1143000" algn="ctr" defTabSz="584200">
        <a:defRPr b="1">
          <a:solidFill>
            <a:schemeClr val="tx1"/>
          </a:solidFill>
          <a:latin typeface="+mn-lt"/>
          <a:ea typeface="+mn-ea"/>
          <a:cs typeface="+mn-cs"/>
          <a:sym typeface="Superclarendon"/>
        </a:defRPr>
      </a:lvl6pPr>
      <a:lvl7pPr indent="1371600" algn="ctr" defTabSz="584200">
        <a:defRPr b="1">
          <a:solidFill>
            <a:schemeClr val="tx1"/>
          </a:solidFill>
          <a:latin typeface="+mn-lt"/>
          <a:ea typeface="+mn-ea"/>
          <a:cs typeface="+mn-cs"/>
          <a:sym typeface="Superclarendon"/>
        </a:defRPr>
      </a:lvl7pPr>
      <a:lvl8pPr indent="1600200" algn="ctr" defTabSz="584200">
        <a:defRPr b="1">
          <a:solidFill>
            <a:schemeClr val="tx1"/>
          </a:solidFill>
          <a:latin typeface="+mn-lt"/>
          <a:ea typeface="+mn-ea"/>
          <a:cs typeface="+mn-cs"/>
          <a:sym typeface="Superclarendon"/>
        </a:defRPr>
      </a:lvl8pPr>
      <a:lvl9pPr indent="1828800" algn="ctr" defTabSz="584200">
        <a:defRPr b="1">
          <a:solidFill>
            <a:schemeClr val="tx1"/>
          </a:solidFill>
          <a:latin typeface="+mn-lt"/>
          <a:ea typeface="+mn-ea"/>
          <a:cs typeface="+mn-cs"/>
          <a:sym typeface="Superclarendon"/>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mailto:katescarborough725@gmail.com" TargetMode="External"/><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4.gif"/><Relationship Id="rId5" Type="http://schemas.openxmlformats.org/officeDocument/2006/relationships/hyperlink" Target="mailto:roomparentrne@gmail.com" TargetMode="External"/><Relationship Id="rId4" Type="http://schemas.openxmlformats.org/officeDocument/2006/relationships/hyperlink" Target="mailto:farrahfryan@yahoo.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mailto:emilyelizabethshively@gmail.com" TargetMode="External"/><Relationship Id="rId2" Type="http://schemas.openxmlformats.org/officeDocument/2006/relationships/hyperlink" Target="http://msa-parents-guide.helpscoutdocs.com/article/265-room-parent-overview-video" TargetMode="External"/><Relationship Id="rId1" Type="http://schemas.openxmlformats.org/officeDocument/2006/relationships/slideLayout" Target="../slideLayouts/slideLayout5.xml"/><Relationship Id="rId5" Type="http://schemas.openxmlformats.org/officeDocument/2006/relationships/image" Target="../media/image13.emf"/><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tif"/><Relationship Id="rId7" Type="http://schemas.openxmlformats.org/officeDocument/2006/relationships/hyperlink" Target="http://www.signupgenius.com"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www.volunteerspot.com" TargetMode="External"/><Relationship Id="rId5" Type="http://schemas.openxmlformats.org/officeDocument/2006/relationships/hyperlink" Target="https://www.rnepta.com/teacher-favorites/" TargetMode="External"/><Relationship Id="rId4" Type="http://schemas.openxmlformats.org/officeDocument/2006/relationships/hyperlink" Target="https://www.rnepta.com/room-par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47C10"/>
        </a:solidFill>
        <a:effectLst/>
      </p:bgPr>
    </p:bg>
    <p:spTree>
      <p:nvGrpSpPr>
        <p:cNvPr id="1" name=""/>
        <p:cNvGrpSpPr/>
        <p:nvPr/>
      </p:nvGrpSpPr>
      <p:grpSpPr>
        <a:xfrm>
          <a:off x="0" y="0"/>
          <a:ext cx="0" cy="0"/>
          <a:chOff x="0" y="0"/>
          <a:chExt cx="0" cy="0"/>
        </a:xfrm>
      </p:grpSpPr>
      <p:grpSp>
        <p:nvGrpSpPr>
          <p:cNvPr id="42" name="Group 42"/>
          <p:cNvGrpSpPr/>
          <p:nvPr/>
        </p:nvGrpSpPr>
        <p:grpSpPr>
          <a:xfrm>
            <a:off x="355600" y="368300"/>
            <a:ext cx="12280900" cy="6330950"/>
            <a:chOff x="-31750" y="-31750"/>
            <a:chExt cx="12280900" cy="6330950"/>
          </a:xfrm>
        </p:grpSpPr>
        <p:pic>
          <p:nvPicPr>
            <p:cNvPr id="41" name="8D8A7874.jpg"/>
            <p:cNvPicPr/>
            <p:nvPr/>
          </p:nvPicPr>
          <p:blipFill>
            <a:blip r:embed="rId3"/>
            <a:srcRect t="11526" b="11526"/>
            <a:stretch>
              <a:fillRect/>
            </a:stretch>
          </p:blipFill>
          <p:spPr>
            <a:xfrm>
              <a:off x="0" y="0"/>
              <a:ext cx="12217400" cy="6267286"/>
            </a:xfrm>
            <a:prstGeom prst="rect">
              <a:avLst/>
            </a:prstGeom>
            <a:ln>
              <a:noFill/>
            </a:ln>
            <a:effectLst/>
          </p:spPr>
        </p:pic>
        <p:pic>
          <p:nvPicPr>
            <p:cNvPr id="40" name="Picture 39"/>
            <p:cNvPicPr/>
            <p:nvPr/>
          </p:nvPicPr>
          <p:blipFill>
            <a:blip r:embed="rId4"/>
            <a:stretch>
              <a:fillRect/>
            </a:stretch>
          </p:blipFill>
          <p:spPr>
            <a:xfrm>
              <a:off x="-31750" y="-31750"/>
              <a:ext cx="12280900" cy="6330950"/>
            </a:xfrm>
            <a:prstGeom prst="rect">
              <a:avLst/>
            </a:prstGeom>
            <a:effectLst/>
          </p:spPr>
        </p:pic>
      </p:grpSp>
      <p:sp>
        <p:nvSpPr>
          <p:cNvPr id="43" name="Shape 43"/>
          <p:cNvSpPr>
            <a:spLocks noGrp="1"/>
          </p:cNvSpPr>
          <p:nvPr>
            <p:ph type="title"/>
          </p:nvPr>
        </p:nvSpPr>
        <p:spPr>
          <a:prstGeom prst="rect">
            <a:avLst/>
          </a:prstGeom>
        </p:spPr>
        <p:txBody>
          <a:bodyPr/>
          <a:lstStyle>
            <a:lvl1pPr>
              <a:defRPr sz="5000" spc="-100"/>
            </a:lvl1pPr>
          </a:lstStyle>
          <a:p>
            <a:pPr lvl="0">
              <a:defRPr sz="1800" b="0" spc="0">
                <a:solidFill>
                  <a:srgbClr val="000000"/>
                </a:solidFill>
              </a:defRPr>
            </a:pPr>
            <a:r>
              <a:rPr sz="5000" b="1" spc="-100" dirty="0">
                <a:solidFill>
                  <a:srgbClr val="EEEEEE"/>
                </a:solidFill>
              </a:rPr>
              <a:t>Room Parent Training</a:t>
            </a:r>
          </a:p>
        </p:txBody>
      </p:sp>
      <p:sp>
        <p:nvSpPr>
          <p:cNvPr id="44" name="Shape 44"/>
          <p:cNvSpPr>
            <a:spLocks noGrp="1"/>
          </p:cNvSpPr>
          <p:nvPr>
            <p:ph type="body" idx="1"/>
          </p:nvPr>
        </p:nvSpPr>
        <p:spPr>
          <a:prstGeom prst="rect">
            <a:avLst/>
          </a:prstGeom>
        </p:spPr>
        <p:txBody>
          <a:bodyPr/>
          <a:lstStyle/>
          <a:p>
            <a:pPr lvl="0" defTabSz="292100">
              <a:defRPr sz="1800">
                <a:solidFill>
                  <a:srgbClr val="000000"/>
                </a:solidFill>
              </a:defRPr>
            </a:pPr>
            <a:r>
              <a:rPr lang="en-US" sz="1700" dirty="0">
                <a:solidFill>
                  <a:schemeClr val="tx1"/>
                </a:solidFill>
              </a:rPr>
              <a:t>Kate Scarborough and Farrah Ryan</a:t>
            </a:r>
            <a:endParaRPr sz="1700" dirty="0">
              <a:solidFill>
                <a:schemeClr val="tx1"/>
              </a:solidFill>
            </a:endParaRPr>
          </a:p>
          <a:p>
            <a:pPr lvl="0" defTabSz="292100">
              <a:defRPr sz="1800">
                <a:solidFill>
                  <a:srgbClr val="000000"/>
                </a:solidFill>
              </a:defRPr>
            </a:pPr>
            <a:r>
              <a:rPr sz="1700" dirty="0">
                <a:solidFill>
                  <a:schemeClr val="tx1"/>
                </a:solidFill>
              </a:rPr>
              <a:t>RNE PTA Room Parent Co-Chairs</a:t>
            </a:r>
          </a:p>
          <a:p>
            <a:pPr lvl="0" defTabSz="292100">
              <a:defRPr sz="1800">
                <a:solidFill>
                  <a:srgbClr val="000000"/>
                </a:solidFill>
              </a:defRPr>
            </a:pPr>
            <a:r>
              <a:rPr sz="1700" dirty="0">
                <a:solidFill>
                  <a:schemeClr val="tx1"/>
                </a:solidFill>
              </a:rPr>
              <a:t>201</a:t>
            </a:r>
            <a:r>
              <a:rPr lang="en-US" sz="1700" dirty="0">
                <a:solidFill>
                  <a:schemeClr val="tx1"/>
                </a:solidFill>
              </a:rPr>
              <a:t>9-2020</a:t>
            </a:r>
            <a:endParaRPr sz="1700" dirty="0">
              <a:solidFill>
                <a:schemeClr val="tx1"/>
              </a:solidFill>
            </a:endParaRPr>
          </a:p>
        </p:txBody>
      </p:sp>
      <p:pic>
        <p:nvPicPr>
          <p:cNvPr id="45" name="Bears.png"/>
          <p:cNvPicPr/>
          <p:nvPr/>
        </p:nvPicPr>
        <p:blipFill>
          <a:blip r:embed="rId5"/>
          <a:stretch>
            <a:fillRect/>
          </a:stretch>
        </p:blipFill>
        <p:spPr>
          <a:xfrm>
            <a:off x="512804" y="5031262"/>
            <a:ext cx="2863738" cy="252219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pPr lvl="0">
              <a:defRPr sz="1800" b="0" spc="0">
                <a:solidFill>
                  <a:srgbClr val="000000"/>
                </a:solidFill>
              </a:defRPr>
            </a:pPr>
            <a:r>
              <a:rPr sz="4800" b="1" spc="-144" dirty="0">
                <a:solidFill>
                  <a:srgbClr val="EEEEEE"/>
                </a:solidFill>
              </a:rPr>
              <a:t>Timeline</a:t>
            </a:r>
          </a:p>
        </p:txBody>
      </p:sp>
      <p:sp>
        <p:nvSpPr>
          <p:cNvPr id="93" name="Shape 93"/>
          <p:cNvSpPr/>
          <p:nvPr/>
        </p:nvSpPr>
        <p:spPr>
          <a:xfrm>
            <a:off x="1072782" y="3500686"/>
            <a:ext cx="11220817" cy="539634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lgn="l">
              <a:defRPr sz="1800">
                <a:solidFill>
                  <a:srgbClr val="000000"/>
                </a:solidFill>
              </a:defRPr>
            </a:pPr>
            <a:r>
              <a:rPr lang="en-US" sz="3400" b="1" dirty="0">
                <a:solidFill>
                  <a:srgbClr val="EEEEEE"/>
                </a:solidFill>
              </a:rPr>
              <a:t>Immediately</a:t>
            </a:r>
            <a:endParaRPr lang="en-US" sz="3400" b="1" dirty="0"/>
          </a:p>
          <a:p>
            <a:pPr marL="280034" indent="-280034" algn="l">
              <a:buSzPct val="65000"/>
              <a:buBlip>
                <a:blip r:embed="rId3"/>
              </a:buBlip>
              <a:defRPr sz="1800">
                <a:solidFill>
                  <a:srgbClr val="000000"/>
                </a:solidFill>
              </a:defRPr>
            </a:pPr>
            <a:r>
              <a:rPr lang="en-US" sz="2200" b="1" dirty="0">
                <a:solidFill>
                  <a:schemeClr val="tx1"/>
                </a:solidFill>
              </a:rPr>
              <a:t>Email Teacher to discuss preferred method of communication, volunteer opportunities, class needs, etc. (Communications / cc Other Room Parents)</a:t>
            </a:r>
          </a:p>
          <a:p>
            <a:pPr marL="280034" lvl="0" indent="-280034" algn="l">
              <a:buSzPct val="65000"/>
              <a:buFont typeface="Zapf Dingbats"/>
              <a:buBlip>
                <a:blip r:embed="rId3"/>
              </a:buBlip>
              <a:defRPr sz="1800">
                <a:solidFill>
                  <a:srgbClr val="000000"/>
                </a:solidFill>
              </a:defRPr>
            </a:pPr>
            <a:r>
              <a:rPr lang="en-US" sz="2200" b="1" dirty="0">
                <a:solidFill>
                  <a:schemeClr val="tx1"/>
                </a:solidFill>
              </a:rPr>
              <a:t>Introduce RP team at Curriculum night: explain your roles &amp; COLLECT MONEY! </a:t>
            </a:r>
            <a:endParaRPr sz="2200" b="1" dirty="0">
              <a:solidFill>
                <a:schemeClr val="tx1"/>
              </a:solidFill>
            </a:endParaRPr>
          </a:p>
          <a:p>
            <a:pPr marL="280034" lvl="0" indent="-280034" algn="l">
              <a:buSzPct val="65000"/>
              <a:buFont typeface="Zapf Dingbats"/>
              <a:buBlip>
                <a:blip r:embed="rId3"/>
              </a:buBlip>
              <a:defRPr sz="1800">
                <a:solidFill>
                  <a:srgbClr val="000000"/>
                </a:solidFill>
              </a:defRPr>
            </a:pPr>
            <a:r>
              <a:rPr lang="en-US" sz="2200" b="1" dirty="0">
                <a:solidFill>
                  <a:schemeClr val="tx1"/>
                </a:solidFill>
              </a:rPr>
              <a:t>Distribute Teache</a:t>
            </a:r>
            <a:r>
              <a:rPr sz="2200" b="1" dirty="0">
                <a:solidFill>
                  <a:srgbClr val="EEEEEE"/>
                </a:solidFill>
              </a:rPr>
              <a:t>r Favorites List and Class Directory (Communication Room Parent)</a:t>
            </a:r>
          </a:p>
          <a:p>
            <a:pPr marL="280034" lvl="0" indent="-280034" algn="l">
              <a:buSzPct val="65000"/>
              <a:buFont typeface="Zapf Dingbats"/>
              <a:buBlip>
                <a:blip r:embed="rId3"/>
              </a:buBlip>
              <a:defRPr sz="1800">
                <a:solidFill>
                  <a:srgbClr val="000000"/>
                </a:solidFill>
              </a:defRPr>
            </a:pPr>
            <a:r>
              <a:rPr sz="2200" b="1" dirty="0">
                <a:solidFill>
                  <a:srgbClr val="EEEEEE"/>
                </a:solidFill>
              </a:rPr>
              <a:t>Send Introduction Email to Parents - include deadline to submit class funds and attachments for Teacher Favorites List and Class Directory (Communication Room Parent)</a:t>
            </a:r>
          </a:p>
          <a:p>
            <a:pPr lvl="0" algn="l">
              <a:defRPr sz="1800">
                <a:solidFill>
                  <a:srgbClr val="000000"/>
                </a:solidFill>
              </a:defRPr>
            </a:pPr>
            <a:endParaRPr b="1" dirty="0">
              <a:solidFill>
                <a:srgbClr val="EEEEEE"/>
              </a:solidFill>
            </a:endParaRPr>
          </a:p>
          <a:p>
            <a:pPr lvl="0" algn="l">
              <a:defRPr sz="1800">
                <a:solidFill>
                  <a:srgbClr val="000000"/>
                </a:solidFill>
              </a:defRPr>
            </a:pPr>
            <a:r>
              <a:rPr lang="en-US" sz="3400" b="1" dirty="0">
                <a:solidFill>
                  <a:srgbClr val="EEEEEE"/>
                </a:solidFill>
              </a:rPr>
              <a:t>Fall</a:t>
            </a:r>
            <a:endParaRPr sz="3400" b="1" dirty="0">
              <a:solidFill>
                <a:srgbClr val="EEEEEE"/>
              </a:solidFill>
            </a:endParaRPr>
          </a:p>
          <a:p>
            <a:pPr marL="280034" lvl="0" indent="-280034" algn="l">
              <a:buSzPct val="65000"/>
              <a:buFont typeface="Zapf Dingbats"/>
              <a:buBlip>
                <a:blip r:embed="rId3"/>
              </a:buBlip>
              <a:defRPr sz="1800">
                <a:solidFill>
                  <a:srgbClr val="000000"/>
                </a:solidFill>
              </a:defRPr>
            </a:pPr>
            <a:r>
              <a:rPr lang="en-US" sz="2200" b="1" dirty="0">
                <a:solidFill>
                  <a:srgbClr val="EEEEEE"/>
                </a:solidFill>
              </a:rPr>
              <a:t>Email </a:t>
            </a:r>
            <a:r>
              <a:rPr sz="2200" b="1" dirty="0">
                <a:solidFill>
                  <a:srgbClr val="EEEEEE"/>
                </a:solidFill>
              </a:rPr>
              <a:t>thank you notes for class funds collection (</a:t>
            </a:r>
            <a:r>
              <a:rPr lang="en-US" sz="2200" b="1" dirty="0">
                <a:solidFill>
                  <a:srgbClr val="EEEEEE"/>
                </a:solidFill>
              </a:rPr>
              <a:t>Communication/</a:t>
            </a:r>
            <a:r>
              <a:rPr sz="2200" b="1" dirty="0">
                <a:solidFill>
                  <a:srgbClr val="EEEEEE"/>
                </a:solidFill>
              </a:rPr>
              <a:t>Finance Room Parent) </a:t>
            </a:r>
          </a:p>
          <a:p>
            <a:pPr marL="280034" lvl="0" indent="-280034" algn="l">
              <a:buSzPct val="65000"/>
              <a:buFont typeface="Zapf Dingbats"/>
              <a:buBlip>
                <a:blip r:embed="rId3"/>
              </a:buBlip>
              <a:defRPr sz="1800">
                <a:solidFill>
                  <a:srgbClr val="000000"/>
                </a:solidFill>
              </a:defRPr>
            </a:pPr>
            <a:r>
              <a:rPr sz="2200" b="1" dirty="0">
                <a:solidFill>
                  <a:srgbClr val="EEEEEE"/>
                </a:solidFill>
              </a:rPr>
              <a:t>Remind parents to collect/turn-in Box Tops (Communication</a:t>
            </a:r>
            <a:r>
              <a:rPr lang="en-US" sz="2200" b="1" dirty="0">
                <a:solidFill>
                  <a:srgbClr val="EEEEEE"/>
                </a:solidFill>
              </a:rPr>
              <a:t>/Finance</a:t>
            </a:r>
            <a:r>
              <a:rPr sz="2200" b="1" dirty="0">
                <a:solidFill>
                  <a:srgbClr val="EEEEEE"/>
                </a:solidFill>
              </a:rPr>
              <a:t> Room Parent)</a:t>
            </a:r>
            <a:r>
              <a:rPr lang="en-US" sz="2200" b="1" dirty="0">
                <a:solidFill>
                  <a:srgbClr val="EEEEEE"/>
                </a:solidFill>
              </a:rPr>
              <a:t> - </a:t>
            </a:r>
            <a:r>
              <a:rPr lang="en-US" sz="2200" b="1" dirty="0">
                <a:solidFill>
                  <a:schemeClr val="tx1"/>
                </a:solidFill>
              </a:rPr>
              <a:t>Fall collection drive is September 23rd-October 4</a:t>
            </a:r>
            <a:r>
              <a:rPr lang="en-US" sz="2200" b="1" baseline="30000" dirty="0">
                <a:solidFill>
                  <a:schemeClr val="tx1"/>
                </a:solidFill>
              </a:rPr>
              <a:t>th</a:t>
            </a:r>
            <a:endParaRPr lang="en-US" sz="2200" b="1" dirty="0">
              <a:solidFill>
                <a:schemeClr val="tx1"/>
              </a:solidFill>
            </a:endParaRPr>
          </a:p>
          <a:p>
            <a:pPr marL="280034" indent="-280034" algn="l">
              <a:buSzPct val="65000"/>
              <a:buBlip>
                <a:blip r:embed="rId3"/>
              </a:buBlip>
              <a:defRPr sz="1800">
                <a:solidFill>
                  <a:srgbClr val="000000"/>
                </a:solidFill>
              </a:defRPr>
            </a:pPr>
            <a:r>
              <a:rPr lang="en-US" sz="2200" b="1" dirty="0">
                <a:solidFill>
                  <a:schemeClr val="tx1"/>
                </a:solidFill>
              </a:rPr>
              <a:t>Solicit donations and create Family Fun Night basket </a:t>
            </a:r>
            <a:r>
              <a:rPr lang="en-US" sz="2400" b="1" dirty="0">
                <a:solidFill>
                  <a:schemeClr val="tx1"/>
                </a:solidFill>
              </a:rPr>
              <a:t>(Grades PK-2 ONLY) – October 18</a:t>
            </a:r>
            <a:r>
              <a:rPr lang="en-US" sz="2400" b="1" baseline="30000" dirty="0">
                <a:solidFill>
                  <a:schemeClr val="tx1"/>
                </a:solidFill>
              </a:rPr>
              <a:t>th</a:t>
            </a:r>
            <a:r>
              <a:rPr lang="en-US" sz="2400" b="1" dirty="0">
                <a:solidFill>
                  <a:schemeClr val="tx1"/>
                </a:solidFill>
              </a:rPr>
              <a:t>, 2019</a:t>
            </a:r>
            <a:endParaRPr sz="2200" b="1" dirty="0">
              <a:solidFill>
                <a:schemeClr val="tx1"/>
              </a:solidFill>
            </a:endParaRPr>
          </a:p>
          <a:p>
            <a:pPr marL="280035" lvl="0" indent="-280035" algn="l">
              <a:buSzPct val="65000"/>
              <a:buFont typeface="Zapf Dingbats"/>
              <a:buBlip>
                <a:blip r:embed="rId3"/>
              </a:buBlip>
              <a:defRPr sz="1800">
                <a:solidFill>
                  <a:srgbClr val="000000"/>
                </a:solidFill>
              </a:defRPr>
            </a:pPr>
            <a:endParaRPr dirty="0">
              <a:solidFill>
                <a:srgbClr val="EEEEEE"/>
              </a:solidFill>
            </a:endParaRPr>
          </a:p>
          <a:p>
            <a:pPr lvl="0" algn="l">
              <a:buSzPct val="65000"/>
              <a:defRPr sz="1800">
                <a:solidFill>
                  <a:srgbClr val="000000"/>
                </a:solidFill>
              </a:defRPr>
            </a:pPr>
            <a:endParaRPr dirty="0">
              <a:solidFill>
                <a:srgbClr val="EEEEEE"/>
              </a:solidFill>
            </a:endParaRP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pPr lvl="0">
              <a:defRPr sz="1800" b="0" spc="0">
                <a:solidFill>
                  <a:srgbClr val="000000"/>
                </a:solidFill>
              </a:defRPr>
            </a:pPr>
            <a:r>
              <a:rPr sz="4800" b="1" spc="-144" dirty="0">
                <a:solidFill>
                  <a:srgbClr val="EEEEEE"/>
                </a:solidFill>
              </a:rPr>
              <a:t>Timeline</a:t>
            </a:r>
          </a:p>
        </p:txBody>
      </p:sp>
      <p:sp>
        <p:nvSpPr>
          <p:cNvPr id="94" name="Shape 94"/>
          <p:cNvSpPr/>
          <p:nvPr/>
        </p:nvSpPr>
        <p:spPr>
          <a:xfrm>
            <a:off x="1042684" y="2843718"/>
            <a:ext cx="10932819" cy="758156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lgn="l">
              <a:defRPr sz="1800">
                <a:solidFill>
                  <a:srgbClr val="000000"/>
                </a:solidFill>
              </a:defRPr>
            </a:pPr>
            <a:r>
              <a:rPr lang="en-US" sz="3400" b="1" dirty="0">
                <a:solidFill>
                  <a:schemeClr val="tx1"/>
                </a:solidFill>
              </a:rPr>
              <a:t>Winter</a:t>
            </a:r>
          </a:p>
          <a:p>
            <a:pPr lvl="0" algn="l">
              <a:buSzPct val="65000"/>
              <a:defRPr sz="1800">
                <a:solidFill>
                  <a:srgbClr val="000000"/>
                </a:solidFill>
              </a:defRPr>
            </a:pPr>
            <a:endParaRPr lang="en-US" sz="3600" dirty="0">
              <a:solidFill>
                <a:schemeClr val="tx1"/>
              </a:solidFill>
            </a:endParaRPr>
          </a:p>
          <a:p>
            <a:pPr marL="280034" indent="-280034" algn="l">
              <a:buSzPct val="65000"/>
              <a:buBlip>
                <a:blip r:embed="rId3"/>
              </a:buBlip>
              <a:defRPr sz="1800">
                <a:solidFill>
                  <a:srgbClr val="000000"/>
                </a:solidFill>
              </a:defRPr>
            </a:pPr>
            <a:r>
              <a:rPr lang="en-US" sz="3100" b="1" dirty="0">
                <a:solidFill>
                  <a:schemeClr val="tx1"/>
                </a:solidFill>
              </a:rPr>
              <a:t>Contact Teacher to find out needs for Winter Party. Create a sign up of materials needed from parents &amp; send to Communication Room Parent. (Creative/Party Room Parent)</a:t>
            </a:r>
          </a:p>
          <a:p>
            <a:pPr lvl="0" algn="l">
              <a:buSzPct val="65000"/>
              <a:defRPr sz="1800">
                <a:solidFill>
                  <a:srgbClr val="000000"/>
                </a:solidFill>
              </a:defRPr>
            </a:pPr>
            <a:endParaRPr lang="en-US" sz="3100" b="1" dirty="0">
              <a:solidFill>
                <a:schemeClr val="tx1"/>
              </a:solidFill>
            </a:endParaRPr>
          </a:p>
          <a:p>
            <a:pPr marL="280034" lvl="0" indent="-280034" algn="l">
              <a:buSzPct val="65000"/>
              <a:buFont typeface="Zapf Dingbats"/>
              <a:buBlip>
                <a:blip r:embed="rId3"/>
              </a:buBlip>
              <a:defRPr sz="1800">
                <a:solidFill>
                  <a:srgbClr val="000000"/>
                </a:solidFill>
              </a:defRPr>
            </a:pPr>
            <a:r>
              <a:rPr lang="en-US" sz="3100" b="1" dirty="0">
                <a:solidFill>
                  <a:schemeClr val="tx1"/>
                </a:solidFill>
              </a:rPr>
              <a:t>Buy holiday gift for teacher(s) and email class parents to let them know what gift the class is giving. (Communication/Finance Room Parent)</a:t>
            </a:r>
          </a:p>
          <a:p>
            <a:pPr lvl="0" algn="l">
              <a:buSzPct val="65000"/>
              <a:defRPr sz="1800">
                <a:solidFill>
                  <a:srgbClr val="000000"/>
                </a:solidFill>
              </a:defRPr>
            </a:pPr>
            <a:endParaRPr lang="en-US" sz="3100" b="1" dirty="0">
              <a:solidFill>
                <a:schemeClr val="tx1"/>
              </a:solidFill>
            </a:endParaRPr>
          </a:p>
          <a:p>
            <a:pPr marL="280034" indent="-280034" algn="l">
              <a:buSzPct val="65000"/>
              <a:buBlip>
                <a:blip r:embed="rId3"/>
              </a:buBlip>
              <a:defRPr sz="1800">
                <a:solidFill>
                  <a:srgbClr val="000000"/>
                </a:solidFill>
              </a:defRPr>
            </a:pPr>
            <a:r>
              <a:rPr lang="en-US" sz="3100" b="1" dirty="0">
                <a:solidFill>
                  <a:schemeClr val="tx1"/>
                </a:solidFill>
              </a:rPr>
              <a:t>Collect &amp; Turn in Box Tops - Spring drive is January 13-24, 2020 (Academic/Foundation Room Parent) </a:t>
            </a:r>
          </a:p>
          <a:p>
            <a:pPr algn="l">
              <a:buSzPct val="65000"/>
              <a:defRPr sz="1800">
                <a:solidFill>
                  <a:srgbClr val="000000"/>
                </a:solidFill>
              </a:defRPr>
            </a:pPr>
            <a:endParaRPr lang="en-US" sz="3600" dirty="0">
              <a:solidFill>
                <a:schemeClr val="tx1"/>
              </a:solidFill>
            </a:endParaRPr>
          </a:p>
          <a:p>
            <a:pPr marL="280034" lvl="0" indent="-280034" algn="l">
              <a:buSzPct val="65000"/>
              <a:buFont typeface="Zapf Dingbats"/>
              <a:buBlip>
                <a:blip r:embed="rId3"/>
              </a:buBlip>
              <a:defRPr sz="1800">
                <a:solidFill>
                  <a:srgbClr val="000000"/>
                </a:solidFill>
              </a:defRPr>
            </a:pPr>
            <a:endParaRPr lang="en-US" sz="3600" dirty="0"/>
          </a:p>
          <a:p>
            <a:pPr lvl="0" algn="l">
              <a:defRPr sz="1800">
                <a:solidFill>
                  <a:srgbClr val="000000"/>
                </a:solidFill>
              </a:defRPr>
            </a:pPr>
            <a:endParaRPr sz="3400" dirty="0">
              <a:solidFill>
                <a:srgbClr val="EEEEEE"/>
              </a:solidFill>
            </a:endParaRPr>
          </a:p>
        </p:txBody>
      </p:sp>
      <p:sp>
        <p:nvSpPr>
          <p:cNvPr id="5" name="Shape 98"/>
          <p:cNvSpPr/>
          <p:nvPr/>
        </p:nvSpPr>
        <p:spPr>
          <a:xfrm>
            <a:off x="1029297" y="6103441"/>
            <a:ext cx="11264304" cy="44114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lgn="l">
              <a:buSzPct val="65000"/>
              <a:defRPr sz="1800">
                <a:solidFill>
                  <a:srgbClr val="000000"/>
                </a:solidFill>
              </a:defRPr>
            </a:pPr>
            <a:endParaRPr sz="2200" dirty="0">
              <a:solidFill>
                <a:srgbClr val="EEEEEE"/>
              </a:solidFill>
            </a:endParaRPr>
          </a:p>
        </p:txBody>
      </p:sp>
    </p:spTree>
    <p:extLst>
      <p:ext uri="{BB962C8B-B14F-4D97-AF65-F5344CB8AC3E}">
        <p14:creationId xmlns:p14="http://schemas.microsoft.com/office/powerpoint/2010/main" val="740495937"/>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p:nvPr/>
        </p:nvSpPr>
        <p:spPr>
          <a:xfrm>
            <a:off x="959818" y="2949173"/>
            <a:ext cx="11492904" cy="662745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lgn="l">
              <a:defRPr sz="1800">
                <a:solidFill>
                  <a:srgbClr val="000000"/>
                </a:solidFill>
              </a:defRPr>
            </a:pPr>
            <a:r>
              <a:rPr lang="en-US" sz="3100" b="1" dirty="0">
                <a:solidFill>
                  <a:schemeClr val="tx1"/>
                </a:solidFill>
              </a:rPr>
              <a:t>Spring</a:t>
            </a:r>
            <a:endParaRPr sz="3100" b="1" dirty="0">
              <a:solidFill>
                <a:schemeClr val="tx1"/>
              </a:solidFill>
            </a:endParaRPr>
          </a:p>
          <a:p>
            <a:pPr lvl="0" algn="l">
              <a:buSzPct val="65000"/>
              <a:defRPr sz="1800">
                <a:solidFill>
                  <a:srgbClr val="000000"/>
                </a:solidFill>
              </a:defRPr>
            </a:pPr>
            <a:endParaRPr lang="en-US" sz="3100" b="1" dirty="0">
              <a:solidFill>
                <a:schemeClr val="tx1"/>
              </a:solidFill>
            </a:endParaRPr>
          </a:p>
          <a:p>
            <a:pPr marL="280034" indent="-280034" algn="l">
              <a:buSzPct val="65000"/>
              <a:buBlip>
                <a:blip r:embed="rId3"/>
              </a:buBlip>
              <a:defRPr sz="1800">
                <a:solidFill>
                  <a:srgbClr val="000000"/>
                </a:solidFill>
              </a:defRPr>
            </a:pPr>
            <a:r>
              <a:rPr lang="en-US" sz="3100" b="1" dirty="0">
                <a:solidFill>
                  <a:schemeClr val="tx1"/>
                </a:solidFill>
              </a:rPr>
              <a:t>3</a:t>
            </a:r>
            <a:r>
              <a:rPr lang="en-US" sz="3100" b="1" baseline="30000" dirty="0">
                <a:solidFill>
                  <a:schemeClr val="tx1"/>
                </a:solidFill>
              </a:rPr>
              <a:t>rd</a:t>
            </a:r>
            <a:r>
              <a:rPr lang="en-US" sz="3100" b="1" dirty="0">
                <a:solidFill>
                  <a:schemeClr val="tx1"/>
                </a:solidFill>
              </a:rPr>
              <a:t>, 4</a:t>
            </a:r>
            <a:r>
              <a:rPr lang="en-US" sz="3100" b="1" baseline="30000" dirty="0">
                <a:solidFill>
                  <a:schemeClr val="tx1"/>
                </a:solidFill>
              </a:rPr>
              <a:t>th</a:t>
            </a:r>
            <a:r>
              <a:rPr lang="en-US" sz="3100" b="1" dirty="0">
                <a:solidFill>
                  <a:schemeClr val="tx1"/>
                </a:solidFill>
              </a:rPr>
              <a:t> &amp; 5</a:t>
            </a:r>
            <a:r>
              <a:rPr lang="en-US" sz="3100" b="1" baseline="30000" dirty="0">
                <a:solidFill>
                  <a:schemeClr val="tx1"/>
                </a:solidFill>
              </a:rPr>
              <a:t>th</a:t>
            </a:r>
            <a:r>
              <a:rPr lang="en-US" sz="3100" b="1" dirty="0">
                <a:solidFill>
                  <a:schemeClr val="tx1"/>
                </a:solidFill>
              </a:rPr>
              <a:t>: Decide on Spring Soiree Basket theme, collect items/money and turn in completed basket for Spring Soiree on April 24</a:t>
            </a:r>
            <a:r>
              <a:rPr lang="en-US" sz="3100" b="1" baseline="30000" dirty="0">
                <a:solidFill>
                  <a:schemeClr val="tx1"/>
                </a:solidFill>
              </a:rPr>
              <a:t>th</a:t>
            </a:r>
            <a:r>
              <a:rPr lang="en-US" sz="3100" b="1" dirty="0">
                <a:solidFill>
                  <a:schemeClr val="tx1"/>
                </a:solidFill>
              </a:rPr>
              <a:t> (Academic/Foundation Room Parent) </a:t>
            </a:r>
          </a:p>
          <a:p>
            <a:pPr algn="l">
              <a:buSzPct val="65000"/>
              <a:defRPr sz="1800">
                <a:solidFill>
                  <a:srgbClr val="000000"/>
                </a:solidFill>
              </a:defRPr>
            </a:pPr>
            <a:endParaRPr lang="en-US" sz="3100" b="1" dirty="0">
              <a:solidFill>
                <a:schemeClr val="tx1"/>
              </a:solidFill>
            </a:endParaRPr>
          </a:p>
          <a:p>
            <a:pPr marL="280034" indent="-280034" algn="l">
              <a:buSzPct val="65000"/>
              <a:buBlip>
                <a:blip r:embed="rId3"/>
              </a:buBlip>
              <a:defRPr sz="1800">
                <a:solidFill>
                  <a:srgbClr val="000000"/>
                </a:solidFill>
              </a:defRPr>
            </a:pPr>
            <a:r>
              <a:rPr lang="en-US" sz="3100" b="1" dirty="0">
                <a:solidFill>
                  <a:schemeClr val="tx1"/>
                </a:solidFill>
              </a:rPr>
              <a:t>Contact Teacher to find out needs for End of Year Party. Create a sign up of materials needed from parents &amp; send to Communication Room Parent. (Creative/Party Room Parent)</a:t>
            </a:r>
          </a:p>
          <a:p>
            <a:pPr lvl="0" algn="l">
              <a:defRPr sz="1800">
                <a:solidFill>
                  <a:srgbClr val="000000"/>
                </a:solidFill>
              </a:defRPr>
            </a:pPr>
            <a:endParaRPr lang="en-US" sz="3100" b="1" dirty="0">
              <a:solidFill>
                <a:schemeClr val="tx1"/>
              </a:solidFill>
            </a:endParaRPr>
          </a:p>
          <a:p>
            <a:pPr marL="280034" indent="-280034" algn="l">
              <a:buSzPct val="65000"/>
              <a:buBlip>
                <a:blip r:embed="rId3"/>
              </a:buBlip>
              <a:defRPr sz="1800">
                <a:solidFill>
                  <a:srgbClr val="000000"/>
                </a:solidFill>
              </a:defRPr>
            </a:pPr>
            <a:r>
              <a:rPr lang="en-US" sz="3100" b="1" dirty="0">
                <a:solidFill>
                  <a:schemeClr val="tx1"/>
                </a:solidFill>
              </a:rPr>
              <a:t>Purchase End of Year gift for teacher(s) and let class parents know. (Communication/Finance Room Parent)</a:t>
            </a:r>
          </a:p>
          <a:p>
            <a:pPr lvl="0" algn="l">
              <a:buSzPct val="65000"/>
              <a:defRPr sz="1800">
                <a:solidFill>
                  <a:srgbClr val="000000"/>
                </a:solidFill>
              </a:defRPr>
            </a:pPr>
            <a:r>
              <a:rPr lang="en-US" sz="3000" b="1" dirty="0">
                <a:solidFill>
                  <a:schemeClr val="tx1"/>
                </a:solidFill>
              </a:rPr>
              <a:t>                                                                    </a:t>
            </a:r>
            <a:endParaRPr lang="en-US" sz="2200" dirty="0"/>
          </a:p>
          <a:p>
            <a:pPr marL="280034" lvl="0" indent="-280034" algn="l">
              <a:buSzPct val="65000"/>
              <a:buFont typeface="Zapf Dingbats"/>
              <a:buBlip>
                <a:blip r:embed="rId3"/>
              </a:buBlip>
              <a:defRPr sz="1800">
                <a:solidFill>
                  <a:srgbClr val="000000"/>
                </a:solidFill>
              </a:defRPr>
            </a:pPr>
            <a:endParaRPr sz="2200" dirty="0">
              <a:solidFill>
                <a:schemeClr val="tx1"/>
              </a:solidFill>
            </a:endParaRPr>
          </a:p>
        </p:txBody>
      </p:sp>
      <p:sp>
        <p:nvSpPr>
          <p:cNvPr id="100" name="Shape 100"/>
          <p:cNvSpPr/>
          <p:nvPr/>
        </p:nvSpPr>
        <p:spPr>
          <a:xfrm>
            <a:off x="1012215" y="7814766"/>
            <a:ext cx="10747985" cy="44114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lgn="l">
              <a:defRPr sz="1800">
                <a:solidFill>
                  <a:srgbClr val="000000"/>
                </a:solidFill>
              </a:defRPr>
            </a:pPr>
            <a:endParaRPr sz="2200" dirty="0">
              <a:solidFill>
                <a:srgbClr val="EEEEEE"/>
              </a:solidFill>
            </a:endParaRPr>
          </a:p>
        </p:txBody>
      </p:sp>
      <p:sp>
        <p:nvSpPr>
          <p:cNvPr id="101" name="Shape 101"/>
          <p:cNvSpPr>
            <a:spLocks noGrp="1"/>
          </p:cNvSpPr>
          <p:nvPr>
            <p:ph type="title"/>
          </p:nvPr>
        </p:nvSpPr>
        <p:spPr>
          <a:prstGeom prst="rect">
            <a:avLst/>
          </a:prstGeom>
        </p:spPr>
        <p:txBody>
          <a:bodyPr/>
          <a:lstStyle/>
          <a:p>
            <a:pPr lvl="0">
              <a:defRPr sz="1800" b="0" spc="0">
                <a:solidFill>
                  <a:srgbClr val="000000"/>
                </a:solidFill>
              </a:defRPr>
            </a:pPr>
            <a:r>
              <a:rPr sz="4800" b="1" spc="-144" dirty="0">
                <a:solidFill>
                  <a:srgbClr val="EEEEEE"/>
                </a:solidFill>
              </a:rPr>
              <a:t>Timeline</a:t>
            </a:r>
          </a:p>
        </p:txBody>
      </p:sp>
      <p:sp>
        <p:nvSpPr>
          <p:cNvPr id="5" name="Shape 100"/>
          <p:cNvSpPr/>
          <p:nvPr/>
        </p:nvSpPr>
        <p:spPr>
          <a:xfrm>
            <a:off x="988847" y="6038579"/>
            <a:ext cx="10747985" cy="77970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0" algn="l">
              <a:buSzPct val="65000"/>
              <a:defRPr sz="1800">
                <a:solidFill>
                  <a:srgbClr val="000000"/>
                </a:solidFill>
              </a:defRPr>
            </a:pPr>
            <a:endParaRPr lang="en-US" sz="2200" dirty="0">
              <a:solidFill>
                <a:srgbClr val="EEEEEE"/>
              </a:solidFill>
            </a:endParaRPr>
          </a:p>
          <a:p>
            <a:pPr algn="l">
              <a:buSzPct val="65000"/>
              <a:defRPr sz="1800">
                <a:solidFill>
                  <a:srgbClr val="000000"/>
                </a:solidFill>
              </a:defRPr>
            </a:pPr>
            <a:endParaRPr lang="en-US" sz="2200" dirty="0">
              <a:solidFill>
                <a:schemeClr val="tx1"/>
              </a:solidFill>
            </a:endParaRPr>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title"/>
          </p:nvPr>
        </p:nvSpPr>
        <p:spPr>
          <a:prstGeom prst="rect">
            <a:avLst/>
          </a:prstGeom>
        </p:spPr>
        <p:txBody>
          <a:bodyPr/>
          <a:lstStyle/>
          <a:p>
            <a:pPr lvl="0">
              <a:defRPr sz="1800" b="0" spc="0">
                <a:solidFill>
                  <a:srgbClr val="000000"/>
                </a:solidFill>
              </a:defRPr>
            </a:pPr>
            <a:r>
              <a:rPr lang="en-US" sz="4800" b="1" spc="-144" dirty="0">
                <a:solidFill>
                  <a:srgbClr val="EEEEEE"/>
                </a:solidFill>
              </a:rPr>
              <a:t>Room parent materials</a:t>
            </a:r>
            <a:endParaRPr sz="4800" b="1" spc="-144" dirty="0">
              <a:solidFill>
                <a:srgbClr val="EEEEEE"/>
              </a:solidFill>
            </a:endParaRPr>
          </a:p>
        </p:txBody>
      </p:sp>
      <p:sp>
        <p:nvSpPr>
          <p:cNvPr id="107" name="Shape 107"/>
          <p:cNvSpPr>
            <a:spLocks noGrp="1"/>
          </p:cNvSpPr>
          <p:nvPr>
            <p:ph type="body" idx="1"/>
          </p:nvPr>
        </p:nvSpPr>
        <p:spPr>
          <a:xfrm>
            <a:off x="1270000" y="3079842"/>
            <a:ext cx="10464800" cy="5715001"/>
          </a:xfrm>
          <a:prstGeom prst="rect">
            <a:avLst/>
          </a:prstGeom>
        </p:spPr>
        <p:txBody>
          <a:bodyPr>
            <a:noAutofit/>
          </a:bodyPr>
          <a:lstStyle/>
          <a:p>
            <a:pPr marL="434694" lvl="0" indent="-434694" defTabSz="438150">
              <a:spcBef>
                <a:spcPts val="0"/>
              </a:spcBef>
              <a:buBlip>
                <a:blip r:embed="rId3"/>
              </a:buBlip>
              <a:defRPr sz="1800">
                <a:solidFill>
                  <a:srgbClr val="000000"/>
                </a:solidFill>
              </a:defRPr>
            </a:pPr>
            <a:r>
              <a:rPr lang="en-US" sz="3200" b="1" dirty="0">
                <a:solidFill>
                  <a:srgbClr val="EEEEEE"/>
                </a:solidFill>
              </a:rPr>
              <a:t>In folder:</a:t>
            </a:r>
          </a:p>
          <a:p>
            <a:pPr marL="1056994" lvl="1" indent="-434694" defTabSz="438150">
              <a:spcBef>
                <a:spcPts val="0"/>
              </a:spcBef>
              <a:defRPr sz="1800">
                <a:solidFill>
                  <a:srgbClr val="000000"/>
                </a:solidFill>
              </a:defRPr>
            </a:pPr>
            <a:r>
              <a:rPr lang="en-US" sz="3200" b="1" dirty="0">
                <a:solidFill>
                  <a:schemeClr val="tx1"/>
                </a:solidFill>
              </a:rPr>
              <a:t>Room parent role sheet – PLEASE fill out and return</a:t>
            </a:r>
          </a:p>
          <a:p>
            <a:pPr marL="1056994" lvl="1" indent="-434694" defTabSz="438150">
              <a:spcBef>
                <a:spcPts val="0"/>
              </a:spcBef>
              <a:defRPr sz="1800">
                <a:solidFill>
                  <a:srgbClr val="000000"/>
                </a:solidFill>
              </a:defRPr>
            </a:pPr>
            <a:r>
              <a:rPr lang="en-US" sz="3200" b="1" dirty="0">
                <a:solidFill>
                  <a:schemeClr val="tx1"/>
                </a:solidFill>
              </a:rPr>
              <a:t>General Volunteer Sign-Up sheet</a:t>
            </a:r>
          </a:p>
          <a:p>
            <a:pPr marL="1056994" lvl="1" indent="-434694" defTabSz="438150">
              <a:spcBef>
                <a:spcPts val="0"/>
              </a:spcBef>
              <a:defRPr sz="1800">
                <a:solidFill>
                  <a:srgbClr val="000000"/>
                </a:solidFill>
              </a:defRPr>
            </a:pPr>
            <a:r>
              <a:rPr lang="en-US" sz="3200" b="1" dirty="0">
                <a:solidFill>
                  <a:schemeClr val="tx1"/>
                </a:solidFill>
              </a:rPr>
              <a:t>Class Directory</a:t>
            </a:r>
          </a:p>
          <a:p>
            <a:pPr marL="622300" lvl="1" indent="0" defTabSz="438150">
              <a:spcBef>
                <a:spcPts val="0"/>
              </a:spcBef>
              <a:buNone/>
              <a:defRPr sz="1800">
                <a:solidFill>
                  <a:srgbClr val="000000"/>
                </a:solidFill>
              </a:defRPr>
            </a:pPr>
            <a:endParaRPr lang="en-US" sz="3200" b="1" dirty="0">
              <a:solidFill>
                <a:srgbClr val="EEEEEE"/>
              </a:solidFill>
            </a:endParaRPr>
          </a:p>
          <a:p>
            <a:pPr marL="434694" lvl="0" indent="-434694" defTabSz="438150">
              <a:spcBef>
                <a:spcPts val="0"/>
              </a:spcBef>
              <a:defRPr sz="1800">
                <a:solidFill>
                  <a:srgbClr val="000000"/>
                </a:solidFill>
              </a:defRPr>
            </a:pPr>
            <a:r>
              <a:rPr lang="en-US" sz="3200" b="1" dirty="0">
                <a:solidFill>
                  <a:schemeClr val="tx1"/>
                </a:solidFill>
              </a:rPr>
              <a:t>Visit: https://www.rnepta.com/room-parents/ </a:t>
            </a:r>
            <a:r>
              <a:rPr lang="en-US" sz="3200" b="1" u="sng" dirty="0">
                <a:solidFill>
                  <a:schemeClr val="tx1"/>
                </a:solidFill>
              </a:rPr>
              <a:t>– All documents you need are on this site.  Best source of information for you!</a:t>
            </a:r>
          </a:p>
          <a:p>
            <a:pPr marL="0" lvl="0" indent="0" defTabSz="438150">
              <a:spcBef>
                <a:spcPts val="0"/>
              </a:spcBef>
              <a:buNone/>
              <a:defRPr sz="1800">
                <a:solidFill>
                  <a:srgbClr val="000000"/>
                </a:solidFill>
              </a:defRPr>
            </a:pPr>
            <a:endParaRPr lang="en-US" sz="2000" dirty="0">
              <a:solidFill>
                <a:srgbClr val="EEEEEE"/>
              </a:solidFill>
            </a:endParaRPr>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8C0E5-0774-485D-85A1-EA1F9801A509}"/>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A4A97E44-8C05-4E13-89C9-11F8F893CCC5}"/>
              </a:ext>
            </a:extLst>
          </p:cNvPr>
          <p:cNvSpPr>
            <a:spLocks noGrp="1"/>
          </p:cNvSpPr>
          <p:nvPr>
            <p:ph type="body" idx="1"/>
          </p:nvPr>
        </p:nvSpPr>
        <p:spPr/>
        <p:txBody>
          <a:bodyPr>
            <a:normAutofit/>
          </a:bodyPr>
          <a:lstStyle/>
          <a:p>
            <a:r>
              <a:rPr lang="en-US" sz="6000" dirty="0"/>
              <a:t>Please don’t forget to turn in your Room Parent Roles List</a:t>
            </a:r>
          </a:p>
        </p:txBody>
      </p:sp>
    </p:spTree>
    <p:extLst>
      <p:ext uri="{BB962C8B-B14F-4D97-AF65-F5344CB8AC3E}">
        <p14:creationId xmlns:p14="http://schemas.microsoft.com/office/powerpoint/2010/main" val="115709208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E4044"/>
        </a:solidFill>
        <a:effectLst/>
      </p:bgPr>
    </p:bg>
    <p:spTree>
      <p:nvGrpSpPr>
        <p:cNvPr id="1" name=""/>
        <p:cNvGrpSpPr/>
        <p:nvPr/>
      </p:nvGrpSpPr>
      <p:grpSpPr>
        <a:xfrm>
          <a:off x="0" y="0"/>
          <a:ext cx="0" cy="0"/>
          <a:chOff x="0" y="0"/>
          <a:chExt cx="0" cy="0"/>
        </a:xfrm>
      </p:grpSpPr>
      <p:sp>
        <p:nvSpPr>
          <p:cNvPr id="109" name="Shape 109"/>
          <p:cNvSpPr>
            <a:spLocks noGrp="1"/>
          </p:cNvSpPr>
          <p:nvPr>
            <p:ph type="title"/>
          </p:nvPr>
        </p:nvSpPr>
        <p:spPr>
          <a:prstGeom prst="rect">
            <a:avLst/>
          </a:prstGeom>
        </p:spPr>
        <p:txBody>
          <a:bodyPr/>
          <a:lstStyle>
            <a:lvl1pPr>
              <a:defRPr sz="5000" spc="-150"/>
            </a:lvl1pPr>
          </a:lstStyle>
          <a:p>
            <a:pPr lvl="0">
              <a:defRPr sz="1800" b="0" spc="0">
                <a:solidFill>
                  <a:srgbClr val="000000"/>
                </a:solidFill>
              </a:defRPr>
            </a:pPr>
            <a:r>
              <a:rPr sz="5000" b="1" spc="-150" dirty="0">
                <a:solidFill>
                  <a:srgbClr val="EEEEEE"/>
                </a:solidFill>
              </a:rPr>
              <a:t>Room Parent Training</a:t>
            </a:r>
          </a:p>
        </p:txBody>
      </p:sp>
      <p:sp>
        <p:nvSpPr>
          <p:cNvPr id="110" name="Shape 110"/>
          <p:cNvSpPr>
            <a:spLocks noGrp="1"/>
          </p:cNvSpPr>
          <p:nvPr>
            <p:ph type="body" idx="1"/>
          </p:nvPr>
        </p:nvSpPr>
        <p:spPr>
          <a:prstGeom prst="rect">
            <a:avLst/>
          </a:prstGeom>
        </p:spPr>
        <p:txBody>
          <a:bodyPr/>
          <a:lstStyle/>
          <a:p>
            <a:pPr marL="0" lvl="0" indent="0" algn="ctr">
              <a:buSzTx/>
              <a:buFontTx/>
              <a:buNone/>
              <a:defRPr sz="1800">
                <a:solidFill>
                  <a:srgbClr val="000000"/>
                </a:solidFill>
              </a:defRPr>
            </a:pPr>
            <a:r>
              <a:rPr lang="en-US" sz="3400" dirty="0">
                <a:solidFill>
                  <a:srgbClr val="EEEEEE"/>
                </a:solidFill>
              </a:rPr>
              <a:t>Kate Scarborough </a:t>
            </a:r>
            <a:r>
              <a:rPr sz="3400" dirty="0">
                <a:solidFill>
                  <a:srgbClr val="EEEEEE"/>
                </a:solidFill>
              </a:rPr>
              <a:t>and </a:t>
            </a:r>
            <a:r>
              <a:rPr lang="en-US" sz="3400" dirty="0">
                <a:solidFill>
                  <a:srgbClr val="EEEEEE"/>
                </a:solidFill>
              </a:rPr>
              <a:t>Farrah Ryan</a:t>
            </a:r>
          </a:p>
          <a:p>
            <a:pPr marL="0" lvl="0" indent="0" algn="ctr">
              <a:spcBef>
                <a:spcPts val="1200"/>
              </a:spcBef>
              <a:buSzTx/>
              <a:buFontTx/>
              <a:buNone/>
              <a:defRPr sz="1800">
                <a:solidFill>
                  <a:srgbClr val="000000"/>
                </a:solidFill>
              </a:defRPr>
            </a:pPr>
            <a:r>
              <a:rPr lang="en-US" sz="2800" dirty="0">
                <a:hlinkClick r:id="rId3"/>
              </a:rPr>
              <a:t>katescarborough725@gmail.com</a:t>
            </a:r>
            <a:r>
              <a:rPr lang="en-US" sz="2800" dirty="0"/>
              <a:t> and </a:t>
            </a:r>
            <a:r>
              <a:rPr lang="en-US" sz="2800" dirty="0">
                <a:hlinkClick r:id="rId4"/>
              </a:rPr>
              <a:t>farrahfryan@yahoo.com</a:t>
            </a:r>
            <a:r>
              <a:rPr lang="en-US" sz="2800" dirty="0"/>
              <a:t>  </a:t>
            </a:r>
          </a:p>
          <a:p>
            <a:pPr marL="0" lvl="0" indent="0" algn="ctr">
              <a:spcBef>
                <a:spcPts val="1200"/>
              </a:spcBef>
              <a:buSzTx/>
              <a:buFontTx/>
              <a:buNone/>
              <a:defRPr sz="1800">
                <a:solidFill>
                  <a:srgbClr val="000000"/>
                </a:solidFill>
              </a:defRPr>
            </a:pPr>
            <a:r>
              <a:rPr lang="en-US" sz="2800" dirty="0">
                <a:solidFill>
                  <a:srgbClr val="EEEEEE"/>
                </a:solidFill>
              </a:rPr>
              <a:t>Or </a:t>
            </a:r>
            <a:r>
              <a:rPr lang="en-US" sz="2800" dirty="0">
                <a:solidFill>
                  <a:srgbClr val="EEEEEE"/>
                </a:solidFill>
                <a:hlinkClick r:id="rId5"/>
              </a:rPr>
              <a:t>roomparentrne@gmail.com</a:t>
            </a:r>
            <a:endParaRPr lang="en-US" sz="2800" dirty="0">
              <a:solidFill>
                <a:srgbClr val="EEEEEE"/>
              </a:solidFill>
            </a:endParaRPr>
          </a:p>
          <a:p>
            <a:pPr marL="0" lvl="0" indent="0" algn="ctr">
              <a:buSzTx/>
              <a:buFontTx/>
              <a:buNone/>
              <a:defRPr sz="1800">
                <a:solidFill>
                  <a:srgbClr val="000000"/>
                </a:solidFill>
              </a:defRPr>
            </a:pPr>
            <a:r>
              <a:rPr sz="3400" dirty="0">
                <a:solidFill>
                  <a:srgbClr val="EEEEEE"/>
                </a:solidFill>
              </a:rPr>
              <a:t>RNE PTA Room-Parent Co-Chairs</a:t>
            </a:r>
          </a:p>
          <a:p>
            <a:pPr marL="0" lvl="0" indent="0" algn="ctr">
              <a:buSzTx/>
              <a:buFontTx/>
              <a:buNone/>
              <a:defRPr sz="1800">
                <a:solidFill>
                  <a:srgbClr val="000000"/>
                </a:solidFill>
              </a:defRPr>
            </a:pPr>
            <a:r>
              <a:rPr sz="3600" dirty="0">
                <a:solidFill>
                  <a:srgbClr val="EEEEEE"/>
                </a:solidFill>
              </a:rPr>
              <a:t>201</a:t>
            </a:r>
            <a:r>
              <a:rPr lang="en-US" sz="3600" dirty="0">
                <a:solidFill>
                  <a:schemeClr val="tx1"/>
                </a:solidFill>
              </a:rPr>
              <a:t>9-2020</a:t>
            </a:r>
            <a:endParaRPr sz="3600" dirty="0">
              <a:solidFill>
                <a:schemeClr val="tx1"/>
              </a:solidFill>
            </a:endParaRPr>
          </a:p>
        </p:txBody>
      </p:sp>
      <p:pic>
        <p:nvPicPr>
          <p:cNvPr id="111" name="image2.gif" descr="Roswel1logo.gif"/>
          <p:cNvPicPr/>
          <p:nvPr/>
        </p:nvPicPr>
        <p:blipFill>
          <a:blip r:embed="rId6"/>
          <a:stretch>
            <a:fillRect/>
          </a:stretch>
        </p:blipFill>
        <p:spPr>
          <a:xfrm>
            <a:off x="4113429" y="11229107"/>
            <a:ext cx="3163896" cy="2768410"/>
          </a:xfrm>
          <a:prstGeom prst="rect">
            <a:avLst/>
          </a:prstGeom>
          <a:ln w="12700">
            <a:miter lim="400000"/>
          </a:ln>
        </p:spPr>
      </p:pic>
      <p:pic>
        <p:nvPicPr>
          <p:cNvPr id="112" name="Bears.png"/>
          <p:cNvPicPr/>
          <p:nvPr/>
        </p:nvPicPr>
        <p:blipFill>
          <a:blip r:embed="rId7"/>
          <a:stretch>
            <a:fillRect/>
          </a:stretch>
        </p:blipFill>
        <p:spPr>
          <a:xfrm>
            <a:off x="751946" y="6876076"/>
            <a:ext cx="2863738" cy="2522191"/>
          </a:xfrm>
          <a:prstGeom prst="rect">
            <a:avLst/>
          </a:prstGeom>
          <a:ln w="12700">
            <a:miter lim="400000"/>
          </a:ln>
        </p:spPr>
      </p:pic>
    </p:spTree>
  </p:cSld>
  <p:clrMapOvr>
    <a:masterClrMapping/>
  </p:clrMapOvr>
  <p:transition spd="med">
    <p:fade thruBlk="1"/>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12" fill="hold" grpId="0" nodeType="afterEffect">
                                  <p:stCondLst>
                                    <p:cond delay="0"/>
                                  </p:stCondLst>
                                  <p:iterate>
                                    <p:tmAbs val="0"/>
                                  </p:iterate>
                                  <p:childTnLst>
                                    <p:set>
                                      <p:cBhvr>
                                        <p:cTn id="6" fill="hold"/>
                                        <p:tgtEl>
                                          <p:spTgt spid="109"/>
                                        </p:tgtEl>
                                        <p:attrNameLst>
                                          <p:attrName>style.visibility</p:attrName>
                                        </p:attrNameLst>
                                      </p:cBhvr>
                                      <p:to>
                                        <p:strVal val="visible"/>
                                      </p:to>
                                    </p:set>
                                    <p:anim calcmode="lin" valueType="num">
                                      <p:cBhvr>
                                        <p:cTn id="7" dur="2000" fill="hold"/>
                                        <p:tgtEl>
                                          <p:spTgt spid="109"/>
                                        </p:tgtEl>
                                        <p:attrNameLst>
                                          <p:attrName>ppt_w</p:attrName>
                                        </p:attrNameLst>
                                      </p:cBhvr>
                                      <p:tavLst>
                                        <p:tav tm="0">
                                          <p:val>
                                            <p:fltVal val="0"/>
                                          </p:val>
                                        </p:tav>
                                        <p:tav tm="100000">
                                          <p:val>
                                            <p:strVal val="#ppt_w"/>
                                          </p:val>
                                        </p:tav>
                                      </p:tavLst>
                                    </p:anim>
                                    <p:anim calcmode="lin" valueType="num">
                                      <p:cBhvr>
                                        <p:cTn id="8" dur="2000" fill="hold"/>
                                        <p:tgtEl>
                                          <p:spTgt spid="109"/>
                                        </p:tgtEl>
                                        <p:attrNameLst>
                                          <p:attrName>ppt_h</p:attrName>
                                        </p:attrNameLst>
                                      </p:cBhvr>
                                      <p:tavLst>
                                        <p:tav tm="0">
                                          <p:val>
                                            <p:fltVal val="0"/>
                                          </p:val>
                                        </p:tav>
                                        <p:tav tm="100000">
                                          <p:val>
                                            <p:strVal val="#ppt_h"/>
                                          </p:val>
                                        </p:tav>
                                      </p:tavLst>
                                    </p:anim>
                                    <p:anim calcmode="lin" valueType="num">
                                      <p:cBhvr>
                                        <p:cTn id="9" dur="2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22" presetClass="entr" presetSubtype="8" fill="hold" grpId="0" nodeType="afterEffect">
                                  <p:stCondLst>
                                    <p:cond delay="0"/>
                                  </p:stCondLst>
                                  <p:iterate>
                                    <p:tmAbs val="0"/>
                                  </p:iterate>
                                  <p:childTnLst>
                                    <p:set>
                                      <p:cBhvr>
                                        <p:cTn id="13" fill="hold"/>
                                        <p:tgtEl>
                                          <p:spTgt spid="110">
                                            <p:bg/>
                                          </p:spTgt>
                                        </p:tgtEl>
                                        <p:attrNameLst>
                                          <p:attrName>style.visibility</p:attrName>
                                        </p:attrNameLst>
                                      </p:cBhvr>
                                      <p:to>
                                        <p:strVal val="visible"/>
                                      </p:to>
                                    </p:set>
                                    <p:animEffect transition="in" filter="wipe(left)">
                                      <p:cBhvr>
                                        <p:cTn id="14" dur="1000"/>
                                        <p:tgtEl>
                                          <p:spTgt spid="110">
                                            <p:bg/>
                                          </p:spTgt>
                                        </p:tgtEl>
                                      </p:cBhvr>
                                    </p:animEffect>
                                  </p:childTnLst>
                                </p:cTn>
                              </p:par>
                              <p:par>
                                <p:cTn id="15" presetID="22" presetClass="entr" presetSubtype="8" fill="hold" grpId="0">
                                  <p:stCondLst>
                                    <p:cond delay="0"/>
                                  </p:stCondLst>
                                  <p:iterate>
                                    <p:tmAbs val="0"/>
                                  </p:iterate>
                                  <p:childTnLst>
                                    <p:set>
                                      <p:cBhvr>
                                        <p:cTn id="16" fill="hold"/>
                                        <p:tgtEl>
                                          <p:spTgt spid="110">
                                            <p:txEl>
                                              <p:pRg st="0" end="0"/>
                                            </p:txEl>
                                          </p:spTgt>
                                        </p:tgtEl>
                                        <p:attrNameLst>
                                          <p:attrName>style.visibility</p:attrName>
                                        </p:attrNameLst>
                                      </p:cBhvr>
                                      <p:to>
                                        <p:strVal val="visible"/>
                                      </p:to>
                                    </p:set>
                                    <p:animEffect transition="in" filter="wipe(left)">
                                      <p:cBhvr>
                                        <p:cTn id="17" dur="1000"/>
                                        <p:tgtEl>
                                          <p:spTgt spid="110">
                                            <p:txEl>
                                              <p:pRg st="0" end="0"/>
                                            </p:txEl>
                                          </p:spTgt>
                                        </p:tgtEl>
                                      </p:cBhvr>
                                    </p:animEffect>
                                  </p:childTnLst>
                                </p:cTn>
                              </p:par>
                            </p:childTnLst>
                          </p:cTn>
                        </p:par>
                        <p:par>
                          <p:cTn id="18" fill="hold">
                            <p:stCondLst>
                              <p:cond delay="3000"/>
                            </p:stCondLst>
                            <p:childTnLst>
                              <p:par>
                                <p:cTn id="19" presetID="22" presetClass="entr" presetSubtype="8" fill="hold" grpId="0" nodeType="afterEffect">
                                  <p:stCondLst>
                                    <p:cond delay="0"/>
                                  </p:stCondLst>
                                  <p:iterate>
                                    <p:tmAbs val="0"/>
                                  </p:iterate>
                                  <p:childTnLst>
                                    <p:set>
                                      <p:cBhvr>
                                        <p:cTn id="20" fill="hold"/>
                                        <p:tgtEl>
                                          <p:spTgt spid="110">
                                            <p:txEl>
                                              <p:pRg st="1" end="1"/>
                                            </p:txEl>
                                          </p:spTgt>
                                        </p:tgtEl>
                                        <p:attrNameLst>
                                          <p:attrName>style.visibility</p:attrName>
                                        </p:attrNameLst>
                                      </p:cBhvr>
                                      <p:to>
                                        <p:strVal val="visible"/>
                                      </p:to>
                                    </p:set>
                                    <p:animEffect transition="in" filter="wipe(left)">
                                      <p:cBhvr>
                                        <p:cTn id="21" dur="1000"/>
                                        <p:tgtEl>
                                          <p:spTgt spid="110">
                                            <p:txEl>
                                              <p:pRg st="1" end="1"/>
                                            </p:txEl>
                                          </p:spTgt>
                                        </p:tgtEl>
                                      </p:cBhvr>
                                    </p:animEffect>
                                  </p:childTnLst>
                                </p:cTn>
                              </p:par>
                            </p:childTnLst>
                          </p:cTn>
                        </p:par>
                        <p:par>
                          <p:cTn id="22" fill="hold">
                            <p:stCondLst>
                              <p:cond delay="4000"/>
                            </p:stCondLst>
                            <p:childTnLst>
                              <p:par>
                                <p:cTn id="23" presetID="22" presetClass="entr" presetSubtype="8" fill="hold" grpId="0" nodeType="afterEffect">
                                  <p:stCondLst>
                                    <p:cond delay="0"/>
                                  </p:stCondLst>
                                  <p:iterate>
                                    <p:tmAbs val="0"/>
                                  </p:iterate>
                                  <p:childTnLst>
                                    <p:set>
                                      <p:cBhvr>
                                        <p:cTn id="24" fill="hold"/>
                                        <p:tgtEl>
                                          <p:spTgt spid="110">
                                            <p:txEl>
                                              <p:pRg st="2" end="2"/>
                                            </p:txEl>
                                          </p:spTgt>
                                        </p:tgtEl>
                                        <p:attrNameLst>
                                          <p:attrName>style.visibility</p:attrName>
                                        </p:attrNameLst>
                                      </p:cBhvr>
                                      <p:to>
                                        <p:strVal val="visible"/>
                                      </p:to>
                                    </p:set>
                                    <p:animEffect transition="in" filter="wipe(left)">
                                      <p:cBhvr>
                                        <p:cTn id="25" dur="1000"/>
                                        <p:tgtEl>
                                          <p:spTgt spid="11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p:tmAbs val="0"/>
                                  </p:iterate>
                                  <p:childTnLst>
                                    <p:set>
                                      <p:cBhvr>
                                        <p:cTn id="29" fill="hold"/>
                                        <p:tgtEl>
                                          <p:spTgt spid="110">
                                            <p:txEl>
                                              <p:pRg st="3" end="3"/>
                                            </p:txEl>
                                          </p:spTgt>
                                        </p:tgtEl>
                                        <p:attrNameLst>
                                          <p:attrName>style.visibility</p:attrName>
                                        </p:attrNameLst>
                                      </p:cBhvr>
                                      <p:to>
                                        <p:strVal val="visible"/>
                                      </p:to>
                                    </p:set>
                                    <p:animEffect transition="in" filter="wipe(left)">
                                      <p:cBhvr>
                                        <p:cTn id="30" dur="1000"/>
                                        <p:tgtEl>
                                          <p:spTgt spid="11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p:tmAbs val="0"/>
                                  </p:iterate>
                                  <p:childTnLst>
                                    <p:set>
                                      <p:cBhvr>
                                        <p:cTn id="34" fill="hold"/>
                                        <p:tgtEl>
                                          <p:spTgt spid="110">
                                            <p:txEl>
                                              <p:pRg st="4" end="4"/>
                                            </p:txEl>
                                          </p:spTgt>
                                        </p:tgtEl>
                                        <p:attrNameLst>
                                          <p:attrName>style.visibility</p:attrName>
                                        </p:attrNameLst>
                                      </p:cBhvr>
                                      <p:to>
                                        <p:strVal val="visible"/>
                                      </p:to>
                                    </p:set>
                                    <p:animEffect transition="in" filter="wipe(left)">
                                      <p:cBhvr>
                                        <p:cTn id="35" dur="1000"/>
                                        <p:tgtEl>
                                          <p:spTgt spid="1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advAuto="0"/>
      <p:bldP spid="110" grpId="0" build="p"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p>
            <a:pPr lvl="0">
              <a:defRPr sz="1800" b="0" spc="0">
                <a:solidFill>
                  <a:srgbClr val="000000"/>
                </a:solidFill>
              </a:defRPr>
            </a:pPr>
            <a:r>
              <a:rPr sz="4800" b="1" spc="-144" dirty="0">
                <a:solidFill>
                  <a:srgbClr val="EEEEEE"/>
                </a:solidFill>
              </a:rPr>
              <a:t>Room Parent Roles</a:t>
            </a:r>
          </a:p>
        </p:txBody>
      </p:sp>
      <p:sp>
        <p:nvSpPr>
          <p:cNvPr id="51" name="Shape 51"/>
          <p:cNvSpPr>
            <a:spLocks noGrp="1"/>
          </p:cNvSpPr>
          <p:nvPr>
            <p:ph type="body" idx="1"/>
          </p:nvPr>
        </p:nvSpPr>
        <p:spPr>
          <a:prstGeom prst="rect">
            <a:avLst/>
          </a:prstGeom>
        </p:spPr>
        <p:txBody>
          <a:bodyPr/>
          <a:lstStyle/>
          <a:p>
            <a:pPr lvl="0">
              <a:buBlip>
                <a:blip r:embed="rId3"/>
              </a:buBlip>
              <a:defRPr sz="1800">
                <a:solidFill>
                  <a:srgbClr val="000000"/>
                </a:solidFill>
              </a:defRPr>
            </a:pPr>
            <a:r>
              <a:rPr sz="3400" b="1" dirty="0">
                <a:solidFill>
                  <a:srgbClr val="EEEEEE"/>
                </a:solidFill>
              </a:rPr>
              <a:t>Communication</a:t>
            </a:r>
            <a:r>
              <a:rPr lang="en-US" sz="3400" b="1" dirty="0">
                <a:solidFill>
                  <a:srgbClr val="EEEEEE"/>
                </a:solidFill>
              </a:rPr>
              <a:t> / Finance </a:t>
            </a:r>
            <a:endParaRPr sz="3400" b="1" dirty="0">
              <a:solidFill>
                <a:srgbClr val="EEEEEE"/>
              </a:solidFill>
            </a:endParaRPr>
          </a:p>
          <a:p>
            <a:pPr lvl="0">
              <a:buBlip>
                <a:blip r:embed="rId3"/>
              </a:buBlip>
              <a:defRPr sz="1800">
                <a:solidFill>
                  <a:srgbClr val="000000"/>
                </a:solidFill>
              </a:defRPr>
            </a:pPr>
            <a:r>
              <a:rPr sz="3400" b="1" dirty="0">
                <a:solidFill>
                  <a:srgbClr val="EEEEEE"/>
                </a:solidFill>
              </a:rPr>
              <a:t>Creative</a:t>
            </a:r>
            <a:r>
              <a:rPr lang="en-US" sz="3400" b="1" dirty="0">
                <a:solidFill>
                  <a:srgbClr val="EEEEEE"/>
                </a:solidFill>
              </a:rPr>
              <a:t> / Party</a:t>
            </a:r>
          </a:p>
          <a:p>
            <a:pPr lvl="0">
              <a:buBlip>
                <a:blip r:embed="rId3"/>
              </a:buBlip>
              <a:defRPr sz="1800">
                <a:solidFill>
                  <a:srgbClr val="000000"/>
                </a:solidFill>
              </a:defRPr>
            </a:pPr>
            <a:r>
              <a:rPr sz="3400" b="1" dirty="0">
                <a:solidFill>
                  <a:srgbClr val="EEEEEE"/>
                </a:solidFill>
              </a:rPr>
              <a:t>Academic</a:t>
            </a:r>
            <a:r>
              <a:rPr lang="en-US" sz="3400" b="1" dirty="0">
                <a:solidFill>
                  <a:srgbClr val="EEEEEE"/>
                </a:solidFill>
              </a:rPr>
              <a:t> / Foundation Liaison</a:t>
            </a:r>
            <a:endParaRPr sz="3400" b="1" dirty="0">
              <a:solidFill>
                <a:srgbClr val="EEEEEE"/>
              </a:solidFill>
            </a:endParaRP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p>
            <a:pPr lvl="0">
              <a:defRPr sz="1800" b="0" spc="0">
                <a:solidFill>
                  <a:srgbClr val="000000"/>
                </a:solidFill>
              </a:defRPr>
            </a:pPr>
            <a:r>
              <a:rPr lang="en-US" sz="4800" b="1" spc="-144" dirty="0">
                <a:solidFill>
                  <a:srgbClr val="EEEEEE"/>
                </a:solidFill>
              </a:rPr>
              <a:t>Important Tips:</a:t>
            </a:r>
            <a:endParaRPr sz="4800" b="1" spc="-144" dirty="0">
              <a:solidFill>
                <a:srgbClr val="EEEEEE"/>
              </a:solidFill>
            </a:endParaRPr>
          </a:p>
        </p:txBody>
      </p:sp>
      <p:sp>
        <p:nvSpPr>
          <p:cNvPr id="51" name="Shape 51"/>
          <p:cNvSpPr>
            <a:spLocks noGrp="1"/>
          </p:cNvSpPr>
          <p:nvPr>
            <p:ph type="body" idx="1"/>
          </p:nvPr>
        </p:nvSpPr>
        <p:spPr>
          <a:prstGeom prst="rect">
            <a:avLst/>
          </a:prstGeom>
        </p:spPr>
        <p:txBody>
          <a:bodyPr>
            <a:normAutofit fontScale="92500" lnSpcReduction="20000"/>
          </a:bodyPr>
          <a:lstStyle/>
          <a:p>
            <a:pPr lvl="0">
              <a:buBlip>
                <a:blip r:embed="rId3"/>
              </a:buBlip>
              <a:defRPr sz="1800">
                <a:solidFill>
                  <a:srgbClr val="000000"/>
                </a:solidFill>
              </a:defRPr>
            </a:pPr>
            <a:r>
              <a:rPr lang="en-US" sz="3400" b="1" dirty="0">
                <a:solidFill>
                  <a:srgbClr val="EEEEEE"/>
                </a:solidFill>
              </a:rPr>
              <a:t>Every teacher should receive 3 gifts</a:t>
            </a:r>
            <a:r>
              <a:rPr lang="en-US" b="1" dirty="0"/>
              <a:t>:</a:t>
            </a:r>
            <a:r>
              <a:rPr lang="en-US" sz="3400" b="1" dirty="0">
                <a:solidFill>
                  <a:srgbClr val="EEEEEE"/>
                </a:solidFill>
              </a:rPr>
              <a:t> Birthday/Half-Birthday </a:t>
            </a:r>
            <a:r>
              <a:rPr lang="en-US" sz="3000" b="1" dirty="0">
                <a:solidFill>
                  <a:schemeClr val="tx1"/>
                </a:solidFill>
              </a:rPr>
              <a:t>(summer birthday), </a:t>
            </a:r>
            <a:r>
              <a:rPr lang="en-US" sz="3400" b="1" dirty="0">
                <a:solidFill>
                  <a:srgbClr val="EEEEEE"/>
                </a:solidFill>
              </a:rPr>
              <a:t>Holiday, End of Year (If your class has a 2</a:t>
            </a:r>
            <a:r>
              <a:rPr lang="en-US" sz="3400" b="1" baseline="30000" dirty="0">
                <a:solidFill>
                  <a:srgbClr val="EEEEEE"/>
                </a:solidFill>
              </a:rPr>
              <a:t>nd</a:t>
            </a:r>
            <a:r>
              <a:rPr lang="en-US" sz="3400" b="1" dirty="0">
                <a:solidFill>
                  <a:srgbClr val="EEEEEE"/>
                </a:solidFill>
              </a:rPr>
              <a:t> teacher and/or Para-pro, they should also receive the gifts listed above.)</a:t>
            </a:r>
            <a:endParaRPr sz="3400" b="1" dirty="0">
              <a:solidFill>
                <a:srgbClr val="EEEEEE"/>
              </a:solidFill>
            </a:endParaRPr>
          </a:p>
          <a:p>
            <a:pPr lvl="0">
              <a:buBlip>
                <a:blip r:embed="rId3"/>
              </a:buBlip>
              <a:defRPr sz="1800">
                <a:solidFill>
                  <a:srgbClr val="000000"/>
                </a:solidFill>
              </a:defRPr>
            </a:pPr>
            <a:r>
              <a:rPr lang="en-US" sz="3400" b="1" dirty="0">
                <a:solidFill>
                  <a:srgbClr val="EEEEEE"/>
                </a:solidFill>
              </a:rPr>
              <a:t>Use the Favorites list!</a:t>
            </a:r>
            <a:endParaRPr sz="3400" b="1" dirty="0">
              <a:solidFill>
                <a:srgbClr val="EEEEEE"/>
              </a:solidFill>
            </a:endParaRPr>
          </a:p>
          <a:p>
            <a:pPr lvl="0">
              <a:buBlip>
                <a:blip r:embed="rId3"/>
              </a:buBlip>
              <a:defRPr sz="1800">
                <a:solidFill>
                  <a:srgbClr val="000000"/>
                </a:solidFill>
              </a:defRPr>
            </a:pPr>
            <a:r>
              <a:rPr lang="en-US" sz="3400" b="1" dirty="0">
                <a:solidFill>
                  <a:srgbClr val="EEEEEE"/>
                </a:solidFill>
              </a:rPr>
              <a:t>Don’t be afraid to ask parents to send in supplies! (Do not blow your funds on raffle baskets/parties.)</a:t>
            </a:r>
            <a:endParaRPr sz="3400" b="1" dirty="0">
              <a:solidFill>
                <a:srgbClr val="EEEEEE"/>
              </a:solidFill>
            </a:endParaRPr>
          </a:p>
          <a:p>
            <a:pPr lvl="0">
              <a:buBlip>
                <a:blip r:embed="rId3"/>
              </a:buBlip>
              <a:defRPr sz="1800">
                <a:solidFill>
                  <a:srgbClr val="000000"/>
                </a:solidFill>
              </a:defRPr>
            </a:pPr>
            <a:r>
              <a:rPr lang="en-US" sz="3400" b="1" dirty="0">
                <a:solidFill>
                  <a:srgbClr val="EEEEEE"/>
                </a:solidFill>
              </a:rPr>
              <a:t>Being a Room Parent </a:t>
            </a:r>
            <a:r>
              <a:rPr lang="en-US" sz="3400" b="1" u="sng" dirty="0">
                <a:solidFill>
                  <a:srgbClr val="EEEEEE"/>
                </a:solidFill>
              </a:rPr>
              <a:t>DOES NOT </a:t>
            </a:r>
            <a:r>
              <a:rPr lang="en-US" sz="3400" b="1" dirty="0">
                <a:solidFill>
                  <a:srgbClr val="EEEEEE"/>
                </a:solidFill>
              </a:rPr>
              <a:t>mean you have carte blanche to enter the classroom whenever you want.  Only visit your child’s class at times that are agreed upon by the Teacher</a:t>
            </a:r>
            <a:endParaRPr sz="3400" b="1" dirty="0">
              <a:solidFill>
                <a:srgbClr val="EEEEEE"/>
              </a:solidFill>
            </a:endParaRPr>
          </a:p>
        </p:txBody>
      </p:sp>
    </p:spTree>
    <p:extLst>
      <p:ext uri="{BB962C8B-B14F-4D97-AF65-F5344CB8AC3E}">
        <p14:creationId xmlns:p14="http://schemas.microsoft.com/office/powerpoint/2010/main" val="1283090820"/>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p>
            <a:pPr lvl="0">
              <a:defRPr sz="1800" b="0" spc="0">
                <a:solidFill>
                  <a:srgbClr val="000000"/>
                </a:solidFill>
              </a:defRPr>
            </a:pPr>
            <a:r>
              <a:rPr sz="4800" b="1" spc="-144" dirty="0">
                <a:solidFill>
                  <a:srgbClr val="EEEEEE"/>
                </a:solidFill>
              </a:rPr>
              <a:t>Room Parent Role </a:t>
            </a:r>
            <a:r>
              <a:rPr sz="4800" b="1" spc="-144" dirty="0">
                <a:solidFill>
                  <a:srgbClr val="547C10"/>
                </a:solidFill>
              </a:rPr>
              <a:t>Communication</a:t>
            </a:r>
            <a:r>
              <a:rPr lang="en-US" sz="4800" b="1" spc="-144" dirty="0">
                <a:solidFill>
                  <a:srgbClr val="547C10"/>
                </a:solidFill>
              </a:rPr>
              <a:t>/Finance</a:t>
            </a:r>
            <a:endParaRPr sz="4800" b="1" spc="-144" dirty="0">
              <a:solidFill>
                <a:srgbClr val="547C10"/>
              </a:solidFill>
            </a:endParaRPr>
          </a:p>
        </p:txBody>
      </p:sp>
      <p:sp>
        <p:nvSpPr>
          <p:cNvPr id="54" name="Shape 54"/>
          <p:cNvSpPr>
            <a:spLocks noGrp="1"/>
          </p:cNvSpPr>
          <p:nvPr>
            <p:ph type="body" idx="1"/>
          </p:nvPr>
        </p:nvSpPr>
        <p:spPr>
          <a:xfrm>
            <a:off x="1270000" y="2895600"/>
            <a:ext cx="10464800" cy="6083300"/>
          </a:xfrm>
          <a:prstGeom prst="rect">
            <a:avLst/>
          </a:prstGeom>
        </p:spPr>
        <p:txBody>
          <a:bodyPr>
            <a:normAutofit fontScale="77500" lnSpcReduction="20000"/>
          </a:bodyPr>
          <a:lstStyle/>
          <a:p>
            <a:pPr>
              <a:lnSpc>
                <a:spcPct val="120000"/>
              </a:lnSpc>
            </a:pPr>
            <a:r>
              <a:rPr lang="en-US" b="1" dirty="0"/>
              <a:t>Main point of contact for teacher </a:t>
            </a:r>
          </a:p>
          <a:p>
            <a:r>
              <a:rPr lang="en-US" b="1" dirty="0"/>
              <a:t>Creates classroom directory (optional)</a:t>
            </a:r>
          </a:p>
          <a:p>
            <a:r>
              <a:rPr lang="en-US" b="1" dirty="0"/>
              <a:t>Creates classroom email group (Google, Yahoo, etc.) --  Only person to email parent group</a:t>
            </a:r>
          </a:p>
          <a:p>
            <a:r>
              <a:rPr lang="en-US" b="1" dirty="0"/>
              <a:t>Introduction email (include teacher favorites list, attach directory &amp; encourage parents to update Membership Toolkit teacher information)</a:t>
            </a:r>
          </a:p>
          <a:p>
            <a:r>
              <a:rPr lang="en-US" b="1" dirty="0"/>
              <a:t>Forwards emails from PTA/Foundation/other Room Parents in a timely manner </a:t>
            </a:r>
          </a:p>
          <a:p>
            <a:r>
              <a:rPr lang="en-US" b="1" dirty="0"/>
              <a:t>Organizes volunteers for classroom activities/Makes parents aware of Volunteer, PTA &amp; Support Opportunities</a:t>
            </a:r>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normAutofit fontScale="90000"/>
          </a:bodyPr>
          <a:lstStyle/>
          <a:p>
            <a:pPr lvl="0">
              <a:defRPr sz="1800" b="0" spc="0">
                <a:solidFill>
                  <a:srgbClr val="000000"/>
                </a:solidFill>
              </a:defRPr>
            </a:pPr>
            <a:r>
              <a:rPr sz="4800" b="1" spc="-144" dirty="0">
                <a:solidFill>
                  <a:srgbClr val="EEEEEE"/>
                </a:solidFill>
              </a:rPr>
              <a:t>Room Parent Role </a:t>
            </a:r>
            <a:r>
              <a:rPr sz="4800" b="1" spc="-144" dirty="0">
                <a:solidFill>
                  <a:srgbClr val="547C10"/>
                </a:solidFill>
              </a:rPr>
              <a:t>Communication</a:t>
            </a:r>
            <a:r>
              <a:rPr lang="en-US" sz="4800" b="1" spc="-144" dirty="0">
                <a:solidFill>
                  <a:srgbClr val="547C10"/>
                </a:solidFill>
              </a:rPr>
              <a:t>/Finance </a:t>
            </a:r>
            <a:r>
              <a:rPr lang="en-US" sz="4800" b="1" spc="-144" dirty="0">
                <a:solidFill>
                  <a:schemeClr val="tx1"/>
                </a:solidFill>
              </a:rPr>
              <a:t>(Continued)</a:t>
            </a:r>
            <a:endParaRPr sz="4800" b="1" spc="-144" dirty="0">
              <a:solidFill>
                <a:schemeClr val="tx1"/>
              </a:solidFill>
            </a:endParaRPr>
          </a:p>
        </p:txBody>
      </p:sp>
      <p:sp>
        <p:nvSpPr>
          <p:cNvPr id="54" name="Shape 54"/>
          <p:cNvSpPr>
            <a:spLocks noGrp="1"/>
          </p:cNvSpPr>
          <p:nvPr>
            <p:ph type="body" idx="1"/>
          </p:nvPr>
        </p:nvSpPr>
        <p:spPr>
          <a:xfrm>
            <a:off x="1270000" y="2819400"/>
            <a:ext cx="10464800" cy="6934200"/>
          </a:xfrm>
          <a:prstGeom prst="rect">
            <a:avLst/>
          </a:prstGeom>
        </p:spPr>
        <p:txBody>
          <a:bodyPr>
            <a:normAutofit fontScale="92500" lnSpcReduction="10000"/>
          </a:bodyPr>
          <a:lstStyle/>
          <a:p>
            <a:pPr lvl="0">
              <a:defRPr sz="1800">
                <a:solidFill>
                  <a:srgbClr val="000000"/>
                </a:solidFill>
              </a:defRPr>
            </a:pPr>
            <a:endParaRPr lang="en-US" sz="2400" dirty="0">
              <a:solidFill>
                <a:schemeClr val="tx1"/>
              </a:solidFill>
            </a:endParaRPr>
          </a:p>
          <a:p>
            <a:pPr lvl="0">
              <a:defRPr sz="1800">
                <a:solidFill>
                  <a:srgbClr val="000000"/>
                </a:solidFill>
              </a:defRPr>
            </a:pPr>
            <a:r>
              <a:rPr lang="en-US" sz="2600" b="1" dirty="0">
                <a:solidFill>
                  <a:schemeClr val="tx1"/>
                </a:solidFill>
              </a:rPr>
              <a:t>Responsible for collecting and managing funds for classroom activities and teacher gifts </a:t>
            </a:r>
          </a:p>
          <a:p>
            <a:pPr lvl="0">
              <a:defRPr sz="1800">
                <a:solidFill>
                  <a:srgbClr val="000000"/>
                </a:solidFill>
              </a:defRPr>
            </a:pPr>
            <a:r>
              <a:rPr lang="en-US" sz="2600" b="1" dirty="0">
                <a:solidFill>
                  <a:schemeClr val="tx1"/>
                </a:solidFill>
              </a:rPr>
              <a:t>Contact parents before Curriculum Night to let them know you will be collecting money. (Venmo/PayPal allowed) Send ‘thank you’ to parents after receiving their money.</a:t>
            </a:r>
          </a:p>
          <a:p>
            <a:pPr lvl="0">
              <a:defRPr sz="1800">
                <a:solidFill>
                  <a:srgbClr val="000000"/>
                </a:solidFill>
              </a:defRPr>
            </a:pPr>
            <a:r>
              <a:rPr lang="en-US" sz="2600" b="1" dirty="0">
                <a:solidFill>
                  <a:schemeClr val="tx1"/>
                </a:solidFill>
              </a:rPr>
              <a:t>Creates classroom budget and makes purchases or reimburses other room parents.</a:t>
            </a:r>
          </a:p>
          <a:p>
            <a:pPr lvl="0">
              <a:defRPr sz="1800">
                <a:solidFill>
                  <a:srgbClr val="000000"/>
                </a:solidFill>
              </a:defRPr>
            </a:pPr>
            <a:r>
              <a:rPr lang="en-US" sz="2600" b="1" dirty="0">
                <a:solidFill>
                  <a:schemeClr val="tx1"/>
                </a:solidFill>
              </a:rPr>
              <a:t>MANDATORY BUDGET REPORTING in December &amp; May </a:t>
            </a:r>
          </a:p>
          <a:p>
            <a:pPr lvl="0">
              <a:defRPr sz="1800">
                <a:solidFill>
                  <a:srgbClr val="000000"/>
                </a:solidFill>
              </a:defRPr>
            </a:pPr>
            <a:r>
              <a:rPr lang="en-US" sz="2600" b="1" dirty="0">
                <a:solidFill>
                  <a:schemeClr val="tx1"/>
                </a:solidFill>
              </a:rPr>
              <a:t>The class budget must be $0 at the end of the year</a:t>
            </a:r>
          </a:p>
          <a:p>
            <a:pPr lvl="0">
              <a:defRPr sz="1800">
                <a:solidFill>
                  <a:srgbClr val="000000"/>
                </a:solidFill>
              </a:defRPr>
            </a:pPr>
            <a:r>
              <a:rPr lang="en-US" sz="2600" b="1" dirty="0">
                <a:solidFill>
                  <a:schemeClr val="tx1"/>
                </a:solidFill>
              </a:rPr>
              <a:t>DO NOT keep money in an account that charges fees!</a:t>
            </a:r>
          </a:p>
          <a:p>
            <a:pPr>
              <a:lnSpc>
                <a:spcPct val="120000"/>
              </a:lnSpc>
            </a:pPr>
            <a:endParaRPr lang="en-US" dirty="0"/>
          </a:p>
        </p:txBody>
      </p:sp>
    </p:spTree>
    <p:extLst>
      <p:ext uri="{BB962C8B-B14F-4D97-AF65-F5344CB8AC3E}">
        <p14:creationId xmlns:p14="http://schemas.microsoft.com/office/powerpoint/2010/main" val="2347115525"/>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normAutofit fontScale="90000"/>
          </a:bodyPr>
          <a:lstStyle/>
          <a:p>
            <a:pPr lvl="0" defTabSz="490727">
              <a:defRPr sz="1800"/>
            </a:pPr>
            <a:endParaRPr sz="6719" dirty="0"/>
          </a:p>
          <a:p>
            <a:pPr lvl="0" defTabSz="490727">
              <a:defRPr sz="1800"/>
            </a:pPr>
            <a:r>
              <a:rPr sz="6719" dirty="0"/>
              <a:t>Room Parent Info</a:t>
            </a:r>
          </a:p>
        </p:txBody>
      </p:sp>
      <p:sp>
        <p:nvSpPr>
          <p:cNvPr id="33" name="Shape 33"/>
          <p:cNvSpPr>
            <a:spLocks noGrp="1"/>
          </p:cNvSpPr>
          <p:nvPr>
            <p:ph type="body" idx="1"/>
          </p:nvPr>
        </p:nvSpPr>
        <p:spPr>
          <a:prstGeom prst="rect">
            <a:avLst/>
          </a:prstGeom>
        </p:spPr>
        <p:txBody>
          <a:bodyPr>
            <a:normAutofit/>
          </a:bodyPr>
          <a:lstStyle/>
          <a:p>
            <a:pPr marL="240030" lvl="0" indent="-240030" defTabSz="315468">
              <a:spcBef>
                <a:spcPts val="2200"/>
              </a:spcBef>
              <a:defRPr sz="1800"/>
            </a:pPr>
            <a:r>
              <a:rPr sz="1944" dirty="0"/>
              <a:t>All Communication Room Parents will be assigned in the system with Room Parent Rights (done by PTA Directory Team) </a:t>
            </a:r>
          </a:p>
          <a:p>
            <a:pPr marL="240030" lvl="0" indent="-240030" defTabSz="315468">
              <a:spcBef>
                <a:spcPts val="2200"/>
              </a:spcBef>
              <a:defRPr sz="1800"/>
            </a:pPr>
            <a:r>
              <a:rPr sz="1944" dirty="0"/>
              <a:t>Room Lists Already Created for Class Emails  - TIME SAVING!</a:t>
            </a:r>
          </a:p>
          <a:p>
            <a:pPr marL="480060" lvl="1" indent="-240030" defTabSz="315468">
              <a:spcBef>
                <a:spcPts val="2200"/>
              </a:spcBef>
              <a:defRPr sz="1800"/>
            </a:pPr>
            <a:r>
              <a:rPr sz="1944" dirty="0"/>
              <a:t>Room parents have the option of using MSA to send group emails to their class with extreme ease </a:t>
            </a:r>
          </a:p>
          <a:p>
            <a:pPr marL="240030" lvl="0" indent="-240030" defTabSz="315468">
              <a:spcBef>
                <a:spcPts val="2200"/>
              </a:spcBef>
              <a:defRPr sz="1800"/>
            </a:pPr>
            <a:r>
              <a:rPr sz="1944" dirty="0"/>
              <a:t>Create Volunteer Sign-ups for Class Needs</a:t>
            </a:r>
          </a:p>
          <a:p>
            <a:pPr marL="480060" lvl="1" indent="-240030" defTabSz="315468">
              <a:spcBef>
                <a:spcPts val="2200"/>
              </a:spcBef>
              <a:defRPr sz="1800"/>
            </a:pPr>
            <a:r>
              <a:rPr sz="1944" dirty="0"/>
              <a:t>Think Sign-up Genius built in to the directory with everyone’s names and emails already there</a:t>
            </a:r>
          </a:p>
          <a:p>
            <a:pPr marL="240030" lvl="0" indent="-240030" defTabSz="315468">
              <a:spcBef>
                <a:spcPts val="2200"/>
              </a:spcBef>
              <a:defRPr sz="1800"/>
            </a:pPr>
            <a:r>
              <a:rPr sz="1944" dirty="0"/>
              <a:t>Link events to specific grade/teacher</a:t>
            </a:r>
          </a:p>
          <a:p>
            <a:pPr marL="240030" lvl="0" indent="-240030" defTabSz="315468">
              <a:spcBef>
                <a:spcPts val="2200"/>
              </a:spcBef>
              <a:defRPr sz="1800"/>
            </a:pPr>
            <a:r>
              <a:rPr sz="1944" dirty="0"/>
              <a:t>Encourage families to use MSA app/website as the great resource it is!</a:t>
            </a:r>
          </a:p>
          <a:p>
            <a:pPr marL="240030" lvl="0" indent="-240030" defTabSz="315468">
              <a:spcBef>
                <a:spcPts val="2200"/>
              </a:spcBef>
              <a:defRPr sz="1800"/>
            </a:pPr>
            <a:r>
              <a:rPr sz="1944" dirty="0"/>
              <a:t>Short 3min Video that highlights just how helpful &amp; simple this can be! </a:t>
            </a:r>
            <a:r>
              <a:rPr sz="1944" u="sng" dirty="0">
                <a:hlinkClick r:id="rId2"/>
              </a:rPr>
              <a:t>Room Parent Video</a:t>
            </a:r>
            <a:endParaRPr sz="1944" dirty="0"/>
          </a:p>
          <a:p>
            <a:pPr marL="240030" lvl="0" indent="-240030" defTabSz="315468">
              <a:spcBef>
                <a:spcPts val="2200"/>
              </a:spcBef>
              <a:defRPr sz="1800"/>
            </a:pPr>
            <a:r>
              <a:rPr sz="1944" dirty="0"/>
              <a:t>Are you INTERESTED in using MSA this year - contact Emily Shively for more info! </a:t>
            </a:r>
            <a:r>
              <a:rPr sz="1944" u="sng" dirty="0">
                <a:hlinkClick r:id="rId3"/>
              </a:rPr>
              <a:t>emilyelizabethshively@gmail.com</a:t>
            </a:r>
          </a:p>
        </p:txBody>
      </p:sp>
      <p:pic>
        <p:nvPicPr>
          <p:cNvPr id="34" name="Screen Shot 2017-08-17 at 1.51.02 PM.png"/>
          <p:cNvPicPr/>
          <p:nvPr/>
        </p:nvPicPr>
        <p:blipFill>
          <a:blip r:embed="rId4"/>
          <a:stretch>
            <a:fillRect/>
          </a:stretch>
        </p:blipFill>
        <p:spPr>
          <a:xfrm>
            <a:off x="3466134" y="514880"/>
            <a:ext cx="6072532" cy="1021820"/>
          </a:xfrm>
          <a:prstGeom prst="rect">
            <a:avLst/>
          </a:prstGeom>
          <a:ln w="12700">
            <a:miter lim="400000"/>
          </a:ln>
        </p:spPr>
      </p:pic>
      <p:pic>
        <p:nvPicPr>
          <p:cNvPr id="2" name="Picture 1">
            <a:extLst>
              <a:ext uri="{FF2B5EF4-FFF2-40B4-BE49-F238E27FC236}">
                <a16:creationId xmlns:a16="http://schemas.microsoft.com/office/drawing/2014/main" id="{AD132151-22F7-7D4C-819F-67BAAF34E004}"/>
              </a:ext>
            </a:extLst>
          </p:cNvPr>
          <p:cNvPicPr>
            <a:picLocks noChangeAspect="1"/>
          </p:cNvPicPr>
          <p:nvPr/>
        </p:nvPicPr>
        <p:blipFill>
          <a:blip r:embed="rId5"/>
          <a:stretch>
            <a:fillRect/>
          </a:stretch>
        </p:blipFill>
        <p:spPr>
          <a:xfrm>
            <a:off x="0" y="-152400"/>
            <a:ext cx="13208000" cy="9906000"/>
          </a:xfrm>
          <a:prstGeom prst="rect">
            <a:avLst/>
          </a:prstGeom>
        </p:spPr>
      </p:pic>
    </p:spTree>
    <p:extLst>
      <p:ext uri="{BB962C8B-B14F-4D97-AF65-F5344CB8AC3E}">
        <p14:creationId xmlns:p14="http://schemas.microsoft.com/office/powerpoint/2010/main" val="169622203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title"/>
          </p:nvPr>
        </p:nvSpPr>
        <p:spPr>
          <a:xfrm>
            <a:off x="1444965" y="419099"/>
            <a:ext cx="10464801" cy="1905000"/>
          </a:xfrm>
          <a:prstGeom prst="rect">
            <a:avLst/>
          </a:prstGeom>
        </p:spPr>
        <p:txBody>
          <a:bodyPr/>
          <a:lstStyle/>
          <a:p>
            <a:pPr lvl="0">
              <a:defRPr sz="1800" b="0" spc="0">
                <a:solidFill>
                  <a:srgbClr val="000000"/>
                </a:solidFill>
              </a:defRPr>
            </a:pPr>
            <a:r>
              <a:rPr sz="4800" b="1" spc="-144" dirty="0">
                <a:solidFill>
                  <a:srgbClr val="EEEEEE"/>
                </a:solidFill>
              </a:rPr>
              <a:t>Room Parent Role </a:t>
            </a:r>
            <a:br>
              <a:rPr sz="4800" b="1" spc="-144" dirty="0">
                <a:solidFill>
                  <a:srgbClr val="547C10"/>
                </a:solidFill>
              </a:rPr>
            </a:br>
            <a:r>
              <a:rPr sz="4800" b="1" spc="-144" dirty="0">
                <a:solidFill>
                  <a:srgbClr val="547C10"/>
                </a:solidFill>
              </a:rPr>
              <a:t>Creative</a:t>
            </a:r>
            <a:r>
              <a:rPr lang="en-US" sz="4800" b="1" spc="-144" dirty="0">
                <a:solidFill>
                  <a:srgbClr val="547C10"/>
                </a:solidFill>
              </a:rPr>
              <a:t>/Party</a:t>
            </a:r>
            <a:endParaRPr sz="4800" b="1" spc="-144" dirty="0">
              <a:solidFill>
                <a:srgbClr val="547C10"/>
              </a:solidFill>
            </a:endParaRPr>
          </a:p>
        </p:txBody>
      </p:sp>
      <p:sp>
        <p:nvSpPr>
          <p:cNvPr id="67" name="Shape 67"/>
          <p:cNvSpPr>
            <a:spLocks noGrp="1"/>
          </p:cNvSpPr>
          <p:nvPr>
            <p:ph type="body" idx="1"/>
          </p:nvPr>
        </p:nvSpPr>
        <p:spPr>
          <a:xfrm>
            <a:off x="1016000" y="3429000"/>
            <a:ext cx="10464801" cy="5748121"/>
          </a:xfrm>
          <a:prstGeom prst="rect">
            <a:avLst/>
          </a:prstGeom>
        </p:spPr>
        <p:txBody>
          <a:bodyPr>
            <a:normAutofit fontScale="70000" lnSpcReduction="20000"/>
          </a:bodyPr>
          <a:lstStyle/>
          <a:p>
            <a:r>
              <a:rPr lang="en-US" sz="4100" b="1" dirty="0"/>
              <a:t>Responsible for creating the auction basket for Family Fun Night (Grades PK-2 ONLY) – October 18</a:t>
            </a:r>
            <a:r>
              <a:rPr lang="en-US" sz="4100" b="1" baseline="30000" dirty="0"/>
              <a:t>th</a:t>
            </a:r>
            <a:r>
              <a:rPr lang="en-US" sz="4100" b="1" dirty="0"/>
              <a:t>, 2019</a:t>
            </a:r>
          </a:p>
          <a:p>
            <a:r>
              <a:rPr lang="en-US" sz="4100" b="1" dirty="0"/>
              <a:t>Plan 2 parties per classroom per year (party dates determined by school). Only room parents are allowed at parties (unless otherwise noted by teacher).</a:t>
            </a:r>
          </a:p>
          <a:p>
            <a:r>
              <a:rPr lang="en-US" sz="4100" b="1" dirty="0"/>
              <a:t>Work closely with teacher on party activities/format</a:t>
            </a:r>
          </a:p>
          <a:p>
            <a:r>
              <a:rPr lang="en-US" sz="4100" b="1" dirty="0"/>
              <a:t>Send Communications Room Parent a list of supplies needed from parents</a:t>
            </a:r>
          </a:p>
          <a:p>
            <a:pPr lvl="0">
              <a:buBlip>
                <a:blip r:embed="rId3"/>
              </a:buBlip>
              <a:defRPr sz="1800">
                <a:solidFill>
                  <a:srgbClr val="000000"/>
                </a:solidFill>
              </a:defRPr>
            </a:pPr>
            <a:endParaRPr sz="3200" dirty="0">
              <a:solidFill>
                <a:srgbClr val="EEEEEE"/>
              </a:solidFill>
            </a:endParaRP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body" idx="1"/>
          </p:nvPr>
        </p:nvSpPr>
        <p:spPr>
          <a:xfrm>
            <a:off x="670355" y="2895600"/>
            <a:ext cx="10464801" cy="6324600"/>
          </a:xfrm>
          <a:prstGeom prst="rect">
            <a:avLst/>
          </a:prstGeom>
        </p:spPr>
        <p:txBody>
          <a:bodyPr>
            <a:normAutofit fontScale="85000" lnSpcReduction="20000"/>
          </a:bodyPr>
          <a:lstStyle/>
          <a:p>
            <a:pPr marL="622300" lvl="1" indent="0">
              <a:buNone/>
              <a:defRPr sz="1800">
                <a:solidFill>
                  <a:srgbClr val="000000"/>
                </a:solidFill>
              </a:defRPr>
            </a:pPr>
            <a:r>
              <a:rPr sz="3600" b="1" dirty="0">
                <a:solidFill>
                  <a:srgbClr val="EEEEEE"/>
                </a:solidFill>
              </a:rPr>
              <a:t>Responsible for coordinating the following:</a:t>
            </a:r>
          </a:p>
          <a:p>
            <a:r>
              <a:rPr lang="en-US" sz="3600" b="1" dirty="0"/>
              <a:t>Box Tops (paper and remind parents about digital)</a:t>
            </a:r>
          </a:p>
          <a:p>
            <a:r>
              <a:rPr lang="en-US" sz="3600" b="1" dirty="0"/>
              <a:t>Oversee communications between the Foundation &amp; classroom</a:t>
            </a:r>
          </a:p>
          <a:p>
            <a:r>
              <a:rPr lang="en-US" sz="3600" b="1" dirty="0"/>
              <a:t>Manage Science Lab Volunteer Sign Ups</a:t>
            </a:r>
          </a:p>
          <a:p>
            <a:r>
              <a:rPr lang="en-US" sz="3600" b="1" dirty="0"/>
              <a:t>Responsible for creating the auction basket for the spring soiree (Grades 3-5 ONLY) – April 24</a:t>
            </a:r>
            <a:r>
              <a:rPr lang="en-US" sz="3600" b="1" baseline="30000" dirty="0"/>
              <a:t>th</a:t>
            </a:r>
            <a:r>
              <a:rPr lang="en-US" sz="3600" b="1" dirty="0"/>
              <a:t>, 2020</a:t>
            </a:r>
          </a:p>
          <a:p>
            <a:r>
              <a:rPr lang="en-US" sz="3600" b="1" dirty="0"/>
              <a:t>Scholastic Book Orders (if needed)</a:t>
            </a:r>
            <a:br>
              <a:rPr sz="3000" dirty="0">
                <a:solidFill>
                  <a:srgbClr val="EEEEEE"/>
                </a:solidFill>
              </a:rPr>
            </a:br>
            <a:endParaRPr sz="3000" dirty="0">
              <a:solidFill>
                <a:srgbClr val="EEEEEE"/>
              </a:solidFill>
            </a:endParaRPr>
          </a:p>
        </p:txBody>
      </p:sp>
      <p:sp>
        <p:nvSpPr>
          <p:cNvPr id="85" name="Shape 85"/>
          <p:cNvSpPr/>
          <p:nvPr/>
        </p:nvSpPr>
        <p:spPr>
          <a:xfrm>
            <a:off x="1457389" y="698500"/>
            <a:ext cx="10464801" cy="1905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fontScale="92500"/>
          </a:bodyPr>
          <a:lstStyle/>
          <a:p>
            <a:pPr lvl="0">
              <a:defRPr sz="1800">
                <a:solidFill>
                  <a:srgbClr val="000000"/>
                </a:solidFill>
              </a:defRPr>
            </a:pPr>
            <a:r>
              <a:rPr sz="4800" b="1" spc="-144" dirty="0">
                <a:solidFill>
                  <a:srgbClr val="EEEEEE"/>
                </a:solidFill>
                <a:latin typeface="+mn-lt"/>
                <a:ea typeface="+mn-ea"/>
                <a:cs typeface="+mn-cs"/>
                <a:sym typeface="Superclarendon"/>
              </a:rPr>
              <a:t>Room Parent Role</a:t>
            </a:r>
            <a:br>
              <a:rPr sz="4800" b="1" spc="-144" dirty="0">
                <a:solidFill>
                  <a:srgbClr val="547C10"/>
                </a:solidFill>
                <a:latin typeface="+mn-lt"/>
                <a:ea typeface="+mn-ea"/>
                <a:cs typeface="+mn-cs"/>
                <a:sym typeface="Superclarendon"/>
              </a:rPr>
            </a:br>
            <a:r>
              <a:rPr sz="4800" b="1" spc="-144" dirty="0">
                <a:solidFill>
                  <a:srgbClr val="547C10"/>
                </a:solidFill>
                <a:latin typeface="+mn-lt"/>
                <a:ea typeface="+mn-ea"/>
                <a:cs typeface="+mn-cs"/>
                <a:sym typeface="Superclarendon"/>
              </a:rPr>
              <a:t>Academic</a:t>
            </a:r>
            <a:r>
              <a:rPr lang="en-US" sz="4800" b="1" spc="-144" dirty="0">
                <a:solidFill>
                  <a:srgbClr val="547C10"/>
                </a:solidFill>
                <a:latin typeface="+mn-lt"/>
                <a:ea typeface="+mn-ea"/>
                <a:cs typeface="+mn-cs"/>
                <a:sym typeface="Superclarendon"/>
              </a:rPr>
              <a:t> / Foundation Liaison</a:t>
            </a:r>
            <a:endParaRPr sz="4800" b="1" spc="-144" dirty="0">
              <a:solidFill>
                <a:srgbClr val="547C10"/>
              </a:solidFill>
              <a:latin typeface="+mn-lt"/>
              <a:ea typeface="+mn-ea"/>
              <a:cs typeface="+mn-cs"/>
              <a:sym typeface="Superclarendon"/>
            </a:endParaRP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title"/>
          </p:nvPr>
        </p:nvSpPr>
        <p:spPr>
          <a:prstGeom prst="rect">
            <a:avLst/>
          </a:prstGeom>
        </p:spPr>
        <p:txBody>
          <a:bodyPr/>
          <a:lstStyle/>
          <a:p>
            <a:pPr lvl="0">
              <a:defRPr sz="1800" b="0" spc="0">
                <a:solidFill>
                  <a:srgbClr val="000000"/>
                </a:solidFill>
              </a:defRPr>
            </a:pPr>
            <a:r>
              <a:rPr sz="4800" b="1" spc="-144" dirty="0">
                <a:solidFill>
                  <a:srgbClr val="EEEEEE"/>
                </a:solidFill>
              </a:rPr>
              <a:t>General Information</a:t>
            </a:r>
          </a:p>
        </p:txBody>
      </p:sp>
      <p:sp>
        <p:nvSpPr>
          <p:cNvPr id="90" name="Shape 90"/>
          <p:cNvSpPr>
            <a:spLocks noGrp="1"/>
          </p:cNvSpPr>
          <p:nvPr>
            <p:ph type="body" idx="1"/>
          </p:nvPr>
        </p:nvSpPr>
        <p:spPr>
          <a:xfrm>
            <a:off x="1132581" y="3101496"/>
            <a:ext cx="10464801" cy="5715001"/>
          </a:xfrm>
          <a:prstGeom prst="rect">
            <a:avLst/>
          </a:prstGeom>
        </p:spPr>
        <p:txBody>
          <a:bodyPr/>
          <a:lstStyle/>
          <a:p>
            <a:pPr marL="748893" lvl="0" indent="-748893">
              <a:lnSpc>
                <a:spcPct val="80000"/>
              </a:lnSpc>
              <a:buBlip>
                <a:blip r:embed="rId3"/>
              </a:buBlip>
              <a:defRPr sz="1800">
                <a:solidFill>
                  <a:srgbClr val="000000"/>
                </a:solidFill>
              </a:defRPr>
            </a:pPr>
            <a:r>
              <a:rPr sz="3400" b="1" dirty="0">
                <a:solidFill>
                  <a:srgbClr val="EEEEEE"/>
                </a:solidFill>
              </a:rPr>
              <a:t>Delegate</a:t>
            </a:r>
            <a:r>
              <a:rPr lang="en-US" sz="3400" b="1" dirty="0">
                <a:solidFill>
                  <a:srgbClr val="EEEEEE"/>
                </a:solidFill>
              </a:rPr>
              <a:t> / PLEASE use General Volunteers </a:t>
            </a:r>
            <a:endParaRPr sz="3400" b="1" dirty="0">
              <a:solidFill>
                <a:srgbClr val="EEEEEE"/>
              </a:solidFill>
            </a:endParaRPr>
          </a:p>
          <a:p>
            <a:pPr marL="748893" lvl="0" indent="-748893">
              <a:lnSpc>
                <a:spcPct val="80000"/>
              </a:lnSpc>
              <a:buBlip>
                <a:blip r:embed="rId3"/>
              </a:buBlip>
              <a:defRPr sz="1800">
                <a:solidFill>
                  <a:srgbClr val="000000"/>
                </a:solidFill>
              </a:defRPr>
            </a:pPr>
            <a:r>
              <a:rPr lang="en-US" sz="3400" b="1" dirty="0">
                <a:solidFill>
                  <a:srgbClr val="EEEEEE"/>
                </a:solidFill>
              </a:rPr>
              <a:t>Contact Kate &amp; Farrah with any</a:t>
            </a:r>
            <a:r>
              <a:rPr sz="3400" b="1" dirty="0">
                <a:solidFill>
                  <a:srgbClr val="EEEEEE"/>
                </a:solidFill>
              </a:rPr>
              <a:t> questions or problems</a:t>
            </a:r>
            <a:endParaRPr lang="en-US" sz="3400" b="1" dirty="0">
              <a:solidFill>
                <a:srgbClr val="EEEEEE"/>
              </a:solidFill>
            </a:endParaRPr>
          </a:p>
          <a:p>
            <a:pPr marL="748893" lvl="0" indent="-748893">
              <a:lnSpc>
                <a:spcPct val="80000"/>
              </a:lnSpc>
              <a:buBlip>
                <a:blip r:embed="rId3"/>
              </a:buBlip>
              <a:defRPr sz="1800">
                <a:solidFill>
                  <a:srgbClr val="000000"/>
                </a:solidFill>
              </a:defRPr>
            </a:pPr>
            <a:r>
              <a:rPr sz="3400" b="1" dirty="0">
                <a:solidFill>
                  <a:srgbClr val="EEEEEE"/>
                </a:solidFill>
              </a:rPr>
              <a:t>Tools</a:t>
            </a:r>
            <a:r>
              <a:rPr lang="en-US" b="1" dirty="0"/>
              <a:t> </a:t>
            </a:r>
          </a:p>
          <a:p>
            <a:pPr marL="1085365" lvl="1" indent="-463065">
              <a:lnSpc>
                <a:spcPct val="80000"/>
              </a:lnSpc>
              <a:spcBef>
                <a:spcPts val="500"/>
              </a:spcBef>
              <a:buClr>
                <a:srgbClr val="215D77"/>
              </a:buClr>
              <a:defRPr sz="1800">
                <a:solidFill>
                  <a:srgbClr val="000000"/>
                </a:solidFill>
              </a:defRPr>
            </a:pPr>
            <a:r>
              <a:rPr lang="en-US" sz="3000" b="1" dirty="0">
                <a:hlinkClick r:id="rId4"/>
              </a:rPr>
              <a:t>https://www.rnepta.com/room-parents/</a:t>
            </a:r>
            <a:endParaRPr lang="en-US" sz="3000" b="1" dirty="0"/>
          </a:p>
          <a:p>
            <a:pPr marL="1085365" lvl="1" indent="-463065">
              <a:lnSpc>
                <a:spcPct val="80000"/>
              </a:lnSpc>
              <a:spcBef>
                <a:spcPts val="500"/>
              </a:spcBef>
              <a:buClr>
                <a:srgbClr val="215D77"/>
              </a:buClr>
              <a:defRPr sz="1800">
                <a:solidFill>
                  <a:srgbClr val="000000"/>
                </a:solidFill>
              </a:defRPr>
            </a:pPr>
            <a:r>
              <a:rPr lang="en-US" sz="3000" b="1" dirty="0">
                <a:hlinkClick r:id="rId5"/>
              </a:rPr>
              <a:t>https://www.rnepta.com/teacher-favorites/</a:t>
            </a:r>
            <a:r>
              <a:rPr lang="en-US" sz="3000" b="1" dirty="0"/>
              <a:t> </a:t>
            </a:r>
            <a:endParaRPr sz="3400" b="1" dirty="0">
              <a:solidFill>
                <a:srgbClr val="EEEEEE"/>
              </a:solidFill>
            </a:endParaRPr>
          </a:p>
          <a:p>
            <a:pPr marL="1085365" lvl="1" indent="-463065">
              <a:lnSpc>
                <a:spcPct val="80000"/>
              </a:lnSpc>
              <a:spcBef>
                <a:spcPts val="500"/>
              </a:spcBef>
              <a:buClr>
                <a:srgbClr val="215D77"/>
              </a:buClr>
              <a:buBlip>
                <a:blip r:embed="rId3"/>
              </a:buBlip>
              <a:defRPr sz="1800">
                <a:solidFill>
                  <a:srgbClr val="000000"/>
                </a:solidFill>
              </a:defRPr>
            </a:pPr>
            <a:r>
              <a:rPr sz="3000" b="1" u="sng" dirty="0">
                <a:solidFill>
                  <a:srgbClr val="EEEEEE"/>
                </a:solidFill>
                <a:hlinkClick r:id="rId6"/>
              </a:rPr>
              <a:t>volunteerspot.com</a:t>
            </a:r>
            <a:endParaRPr sz="3000" b="1" dirty="0">
              <a:solidFill>
                <a:srgbClr val="EEEEEE"/>
              </a:solidFill>
            </a:endParaRPr>
          </a:p>
          <a:p>
            <a:pPr marL="1085365" lvl="1" indent="-463065">
              <a:lnSpc>
                <a:spcPct val="80000"/>
              </a:lnSpc>
              <a:spcBef>
                <a:spcPts val="500"/>
              </a:spcBef>
              <a:buClr>
                <a:srgbClr val="215D77"/>
              </a:buClr>
              <a:buBlip>
                <a:blip r:embed="rId3"/>
              </a:buBlip>
              <a:defRPr sz="1800">
                <a:solidFill>
                  <a:srgbClr val="000000"/>
                </a:solidFill>
              </a:defRPr>
            </a:pPr>
            <a:r>
              <a:rPr sz="3000" b="1" u="sng" dirty="0">
                <a:solidFill>
                  <a:srgbClr val="EEEEEE"/>
                </a:solidFill>
                <a:hlinkClick r:id="rId7"/>
              </a:rPr>
              <a:t>signupgenius.com</a:t>
            </a:r>
            <a:endParaRPr sz="3000" b="1" dirty="0">
              <a:solidFill>
                <a:srgbClr val="EEEEEE"/>
              </a:solidFill>
            </a:endParaRPr>
          </a:p>
        </p:txBody>
      </p:sp>
    </p:spTree>
  </p:cSld>
  <p:clrMapOvr>
    <a:masterClrMapping/>
  </p:clrMapOvr>
  <p:transition spd="med">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6">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New_Template6">
      <a:majorFont>
        <a:latin typeface="Superclarendon"/>
        <a:ea typeface="Superclarendon"/>
        <a:cs typeface="Superclarendon"/>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EEEEEE"/>
            </a:solidFill>
            <a:effectLst>
              <a:outerShdw blurRad="25400" dist="25400" dir="2388334" rotWithShape="0">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6">
  <a:themeElements>
    <a:clrScheme name="New_Template6">
      <a:dk1>
        <a:srgbClr val="000000"/>
      </a:dk1>
      <a:lt1>
        <a:srgbClr val="FFFFFF"/>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a:ea typeface="Superclarendon"/>
        <a:cs typeface="Superclarendon"/>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EEEEEE"/>
            </a:solidFill>
            <a:effectLst>
              <a:outerShdw blurRad="25400" dist="25400" dir="2388334" rotWithShape="0">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TM02836342[[fn=Ion]]</Template>
  <TotalTime>6201</TotalTime>
  <Words>1725</Words>
  <Application>Microsoft Office PowerPoint</Application>
  <PresentationFormat>Custom</PresentationFormat>
  <Paragraphs>134</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Helvetica Neue</vt:lpstr>
      <vt:lpstr>Helvetica Neue Bold Condensed</vt:lpstr>
      <vt:lpstr>Superclarendon</vt:lpstr>
      <vt:lpstr>Zapf Dingbats</vt:lpstr>
      <vt:lpstr>New_Template6</vt:lpstr>
      <vt:lpstr>Room Parent Training</vt:lpstr>
      <vt:lpstr>Room Parent Roles</vt:lpstr>
      <vt:lpstr>Important Tips:</vt:lpstr>
      <vt:lpstr>Room Parent Role Communication/Finance</vt:lpstr>
      <vt:lpstr>Room Parent Role Communication/Finance (Continued)</vt:lpstr>
      <vt:lpstr> Room Parent Info</vt:lpstr>
      <vt:lpstr>Room Parent Role  Creative/Party</vt:lpstr>
      <vt:lpstr>PowerPoint Presentation</vt:lpstr>
      <vt:lpstr>General Information</vt:lpstr>
      <vt:lpstr>Timeline</vt:lpstr>
      <vt:lpstr>Timeline</vt:lpstr>
      <vt:lpstr>Timeline</vt:lpstr>
      <vt:lpstr>Room parent materials</vt:lpstr>
      <vt:lpstr>Thank You!</vt:lpstr>
      <vt:lpstr>Room Parent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Room Parent Training</dc:title>
  <dc:creator>Douglass, Aimee</dc:creator>
  <cp:lastModifiedBy>Farrah Ryan</cp:lastModifiedBy>
  <cp:revision>51</cp:revision>
  <dcterms:modified xsi:type="dcterms:W3CDTF">2019-08-18T20:50:27Z</dcterms:modified>
</cp:coreProperties>
</file>